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sldIdLst>
    <p:sldId id="256" r:id="rId2"/>
    <p:sldId id="257" r:id="rId3"/>
    <p:sldId id="289" r:id="rId4"/>
    <p:sldId id="288" r:id="rId5"/>
    <p:sldId id="303" r:id="rId6"/>
    <p:sldId id="287" r:id="rId7"/>
    <p:sldId id="259" r:id="rId8"/>
    <p:sldId id="260" r:id="rId9"/>
    <p:sldId id="267" r:id="rId10"/>
    <p:sldId id="269" r:id="rId11"/>
    <p:sldId id="270" r:id="rId12"/>
    <p:sldId id="265" r:id="rId13"/>
    <p:sldId id="266" r:id="rId14"/>
    <p:sldId id="301" r:id="rId15"/>
    <p:sldId id="302" r:id="rId16"/>
    <p:sldId id="292" r:id="rId17"/>
    <p:sldId id="286" r:id="rId18"/>
    <p:sldId id="268" r:id="rId19"/>
    <p:sldId id="273" r:id="rId20"/>
    <p:sldId id="291" r:id="rId21"/>
    <p:sldId id="277" r:id="rId22"/>
    <p:sldId id="279" r:id="rId23"/>
    <p:sldId id="280" r:id="rId24"/>
    <p:sldId id="274" r:id="rId25"/>
    <p:sldId id="281" r:id="rId26"/>
    <p:sldId id="275" r:id="rId27"/>
    <p:sldId id="276" r:id="rId28"/>
    <p:sldId id="282" r:id="rId29"/>
    <p:sldId id="283" r:id="rId30"/>
    <p:sldId id="284" r:id="rId31"/>
    <p:sldId id="285" r:id="rId32"/>
    <p:sldId id="294" r:id="rId33"/>
    <p:sldId id="295" r:id="rId34"/>
    <p:sldId id="296" r:id="rId35"/>
    <p:sldId id="293" r:id="rId36"/>
    <p:sldId id="297" r:id="rId37"/>
    <p:sldId id="298" r:id="rId38"/>
    <p:sldId id="263" r:id="rId39"/>
    <p:sldId id="299" r:id="rId40"/>
    <p:sldId id="300" r:id="rId41"/>
    <p:sldId id="30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F00"/>
    <a:srgbClr val="D0DF00"/>
    <a:srgbClr val="006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50182" autoAdjust="0"/>
  </p:normalViewPr>
  <p:slideViewPr>
    <p:cSldViewPr showGuides="1">
      <p:cViewPr varScale="1">
        <p:scale>
          <a:sx n="58" d="100"/>
          <a:sy n="58" d="100"/>
        </p:scale>
        <p:origin x="315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A477F-0D09-4903-8A3F-B66C23B1DBFD}" type="datetimeFigureOut">
              <a:rPr lang="en-US" smtClean="0"/>
              <a:t>5/21/2021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18F9C-6A99-48FE-BA53-4DB234993840}" type="slidenum">
              <a:rPr lang="en-US" smtClean="0"/>
              <a:t>‹#›</a:t>
            </a:fld>
            <a:endParaRPr lang="en-US"/>
          </a:p>
        </p:txBody>
      </p:sp>
    </p:spTree>
    <p:extLst>
      <p:ext uri="{BB962C8B-B14F-4D97-AF65-F5344CB8AC3E}">
        <p14:creationId xmlns:p14="http://schemas.microsoft.com/office/powerpoint/2010/main" val="276739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1</a:t>
            </a:fld>
            <a:endParaRPr lang="en-US"/>
          </a:p>
        </p:txBody>
      </p:sp>
    </p:spTree>
    <p:extLst>
      <p:ext uri="{BB962C8B-B14F-4D97-AF65-F5344CB8AC3E}">
        <p14:creationId xmlns:p14="http://schemas.microsoft.com/office/powerpoint/2010/main" val="353019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918F9C-6A99-48FE-BA53-4DB234993840}" type="slidenum">
              <a:rPr lang="en-US" smtClean="0"/>
              <a:t>11</a:t>
            </a:fld>
            <a:endParaRPr lang="en-US"/>
          </a:p>
        </p:txBody>
      </p:sp>
    </p:spTree>
    <p:extLst>
      <p:ext uri="{BB962C8B-B14F-4D97-AF65-F5344CB8AC3E}">
        <p14:creationId xmlns:p14="http://schemas.microsoft.com/office/powerpoint/2010/main" val="375132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12</a:t>
            </a:fld>
            <a:endParaRPr lang="en-US" dirty="0"/>
          </a:p>
        </p:txBody>
      </p:sp>
    </p:spTree>
    <p:extLst>
      <p:ext uri="{BB962C8B-B14F-4D97-AF65-F5344CB8AC3E}">
        <p14:creationId xmlns:p14="http://schemas.microsoft.com/office/powerpoint/2010/main" val="87031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Source:</a:t>
            </a:r>
            <a:r>
              <a:rPr lang="en-US" dirty="0" smtClean="0"/>
              <a:t> http://www.ldonline.org/article/5998/</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13</a:t>
            </a:fld>
            <a:endParaRPr lang="en-US"/>
          </a:p>
        </p:txBody>
      </p:sp>
    </p:spTree>
    <p:extLst>
      <p:ext uri="{BB962C8B-B14F-4D97-AF65-F5344CB8AC3E}">
        <p14:creationId xmlns:p14="http://schemas.microsoft.com/office/powerpoint/2010/main" val="351309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14</a:t>
            </a:fld>
            <a:endParaRPr lang="en-US"/>
          </a:p>
        </p:txBody>
      </p:sp>
    </p:spTree>
    <p:extLst>
      <p:ext uri="{BB962C8B-B14F-4D97-AF65-F5344CB8AC3E}">
        <p14:creationId xmlns:p14="http://schemas.microsoft.com/office/powerpoint/2010/main" val="53988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15</a:t>
            </a:fld>
            <a:endParaRPr lang="en-US"/>
          </a:p>
        </p:txBody>
      </p:sp>
    </p:spTree>
    <p:extLst>
      <p:ext uri="{BB962C8B-B14F-4D97-AF65-F5344CB8AC3E}">
        <p14:creationId xmlns:p14="http://schemas.microsoft.com/office/powerpoint/2010/main" val="149750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17</a:t>
            </a:fld>
            <a:endParaRPr lang="en-US" dirty="0"/>
          </a:p>
        </p:txBody>
      </p:sp>
    </p:spTree>
    <p:extLst>
      <p:ext uri="{BB962C8B-B14F-4D97-AF65-F5344CB8AC3E}">
        <p14:creationId xmlns:p14="http://schemas.microsoft.com/office/powerpoint/2010/main" val="2239861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Screening out environmental stimuli</a:t>
            </a:r>
            <a:r>
              <a:rPr lang="en-US" sz="1200" kern="1200" dirty="0">
                <a:solidFill>
                  <a:schemeClr val="tx1"/>
                </a:solidFill>
                <a:effectLst/>
                <a:latin typeface="+mn-lt"/>
                <a:ea typeface="+mn-ea"/>
                <a:cs typeface="+mn-cs"/>
              </a:rPr>
              <a:t>– an inability to block out sounds, sights, or odors which interfere with focusing on tasks </a:t>
            </a:r>
          </a:p>
          <a:p>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An employee may not be able to work next to a noisy printer or in a high traffic area.</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Possible solutions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Move </a:t>
            </a:r>
            <a:r>
              <a:rPr lang="en-US" sz="1200" kern="1200" dirty="0">
                <a:solidFill>
                  <a:schemeClr val="tx1"/>
                </a:solidFill>
                <a:effectLst/>
                <a:latin typeface="+mn-lt"/>
                <a:ea typeface="+mn-ea"/>
                <a:cs typeface="+mn-cs"/>
              </a:rPr>
              <a:t>printer away from work area, allow employee to wear headphones playing soft music, install high partitions around desk.</a:t>
            </a:r>
          </a:p>
          <a:p>
            <a:pPr lvl="0"/>
            <a:r>
              <a:rPr lang="en-US" sz="1200" b="1" kern="1200" dirty="0">
                <a:solidFill>
                  <a:schemeClr val="tx1"/>
                </a:solidFill>
                <a:effectLst/>
                <a:latin typeface="+mn-lt"/>
                <a:ea typeface="+mn-ea"/>
                <a:cs typeface="+mn-cs"/>
              </a:rPr>
              <a:t>Sustaining concentration</a:t>
            </a:r>
            <a:r>
              <a:rPr lang="en-US" sz="1200" kern="1200" dirty="0">
                <a:solidFill>
                  <a:schemeClr val="tx1"/>
                </a:solidFill>
                <a:effectLst/>
                <a:latin typeface="+mn-lt"/>
                <a:ea typeface="+mn-ea"/>
                <a:cs typeface="+mn-cs"/>
              </a:rPr>
              <a:t>– restlessness, shortened attention span, easily distracted, trouble remembering verbal directions </a:t>
            </a:r>
          </a:p>
          <a:p>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An employee may have trouble focusing on one task for extended periods.</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Possible solutions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Break </a:t>
            </a:r>
            <a:r>
              <a:rPr lang="en-US" sz="1200" kern="1200" dirty="0">
                <a:solidFill>
                  <a:schemeClr val="tx1"/>
                </a:solidFill>
                <a:effectLst/>
                <a:latin typeface="+mn-lt"/>
                <a:ea typeface="+mn-ea"/>
                <a:cs typeface="+mn-cs"/>
              </a:rPr>
              <a:t>large projects into smaller tasks, allow brief but more frequent breaks to stretch, walk around, get fresh air, assign tasks one at a time.</a:t>
            </a:r>
          </a:p>
          <a:p>
            <a:pPr lvl="0"/>
            <a:r>
              <a:rPr lang="en-US" sz="1200" b="1" kern="1200" dirty="0">
                <a:solidFill>
                  <a:schemeClr val="tx1"/>
                </a:solidFill>
                <a:effectLst/>
                <a:latin typeface="+mn-lt"/>
                <a:ea typeface="+mn-ea"/>
                <a:cs typeface="+mn-cs"/>
              </a:rPr>
              <a:t>Maintaining stamina</a:t>
            </a:r>
            <a:r>
              <a:rPr lang="en-US" sz="1200" kern="1200" dirty="0">
                <a:solidFill>
                  <a:schemeClr val="tx1"/>
                </a:solidFill>
                <a:effectLst/>
                <a:latin typeface="+mn-lt"/>
                <a:ea typeface="+mn-ea"/>
                <a:cs typeface="+mn-cs"/>
              </a:rPr>
              <a:t>– having energy to work a full day, combating drowsiness due to medications </a:t>
            </a:r>
          </a:p>
          <a:p>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An employee may not be able to work a full 8 hour day.</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Possible solutions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Part </a:t>
            </a:r>
            <a:r>
              <a:rPr lang="en-US" sz="1200" kern="1200" dirty="0">
                <a:solidFill>
                  <a:schemeClr val="tx1"/>
                </a:solidFill>
                <a:effectLst/>
                <a:latin typeface="+mn-lt"/>
                <a:ea typeface="+mn-ea"/>
                <a:cs typeface="+mn-cs"/>
              </a:rPr>
              <a:t>time hours, rest breaks in middle of day, job sharing.</a:t>
            </a:r>
          </a:p>
          <a:p>
            <a:pPr lvl="0"/>
            <a:r>
              <a:rPr lang="en-US" sz="1200" b="1" kern="1200" dirty="0">
                <a:solidFill>
                  <a:schemeClr val="tx1"/>
                </a:solidFill>
                <a:effectLst/>
                <a:latin typeface="+mn-lt"/>
                <a:ea typeface="+mn-ea"/>
                <a:cs typeface="+mn-cs"/>
              </a:rPr>
              <a:t>Handling time pressures and multiple tasks</a:t>
            </a:r>
            <a:r>
              <a:rPr lang="en-US" sz="1200" kern="1200" dirty="0">
                <a:solidFill>
                  <a:schemeClr val="tx1"/>
                </a:solidFill>
                <a:effectLst/>
                <a:latin typeface="+mn-lt"/>
                <a:ea typeface="+mn-ea"/>
                <a:cs typeface="+mn-cs"/>
              </a:rPr>
              <a:t>– managing assignments &amp; meeting deadlines, prioritizing tasks </a:t>
            </a:r>
          </a:p>
          <a:p>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An employee may not know how to decide which tasks should be done first, or be able to complete tasks by the due date.</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Possible solutions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Break </a:t>
            </a:r>
            <a:r>
              <a:rPr lang="en-US" sz="1200" kern="1200" dirty="0">
                <a:solidFill>
                  <a:schemeClr val="tx1"/>
                </a:solidFill>
                <a:effectLst/>
                <a:latin typeface="+mn-lt"/>
                <a:ea typeface="+mn-ea"/>
                <a:cs typeface="+mn-cs"/>
              </a:rPr>
              <a:t>larger projects down into manageable tasks, meet regularly to help the employee to prioritize tasks or to estimate time to complete project.</a:t>
            </a:r>
          </a:p>
          <a:p>
            <a:pPr lvl="0"/>
            <a:r>
              <a:rPr lang="en-US" sz="1200" b="1" kern="1200" dirty="0">
                <a:solidFill>
                  <a:schemeClr val="tx1"/>
                </a:solidFill>
                <a:effectLst/>
                <a:latin typeface="+mn-lt"/>
                <a:ea typeface="+mn-ea"/>
                <a:cs typeface="+mn-cs"/>
              </a:rPr>
              <a:t>Interacting with others</a:t>
            </a:r>
            <a:r>
              <a:rPr lang="en-US" sz="1200" kern="1200" dirty="0">
                <a:solidFill>
                  <a:schemeClr val="tx1"/>
                </a:solidFill>
                <a:effectLst/>
                <a:latin typeface="+mn-lt"/>
                <a:ea typeface="+mn-ea"/>
                <a:cs typeface="+mn-cs"/>
              </a:rPr>
              <a:t>– getting along, fitting in, talking with coworkers, reading social cues </a:t>
            </a:r>
          </a:p>
          <a:p>
            <a:r>
              <a:rPr lang="en-US" sz="1200" i="1" kern="1200" dirty="0">
                <a:solidFill>
                  <a:schemeClr val="tx1"/>
                </a:solidFill>
                <a:effectLst/>
                <a:latin typeface="+mn-lt"/>
                <a:ea typeface="+mn-ea"/>
                <a:cs typeface="+mn-cs"/>
              </a:rPr>
              <a:t>Ex.</a:t>
            </a:r>
            <a:r>
              <a:rPr lang="en-US" sz="1200" kern="1200" dirty="0">
                <a:solidFill>
                  <a:schemeClr val="tx1"/>
                </a:solidFill>
                <a:effectLst/>
                <a:latin typeface="+mn-lt"/>
                <a:ea typeface="+mn-ea"/>
                <a:cs typeface="+mn-cs"/>
              </a:rPr>
              <a:t> An employee may not talk with coworkers at breaks, or may have trouble reading the subtle social cues of the workplace. </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Possible solutions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Establish </a:t>
            </a:r>
            <a:r>
              <a:rPr lang="en-US" sz="1200" kern="1200" dirty="0">
                <a:solidFill>
                  <a:schemeClr val="tx1"/>
                </a:solidFill>
                <a:effectLst/>
                <a:latin typeface="+mn-lt"/>
                <a:ea typeface="+mn-ea"/>
                <a:cs typeface="+mn-cs"/>
              </a:rPr>
              <a:t>a mentor or coworker buddy relationship to introduce the employee to others or to show the employee “the ropes”.</a:t>
            </a:r>
          </a:p>
          <a:p>
            <a:pPr lvl="0"/>
            <a:r>
              <a:rPr lang="en-US" sz="1200" b="1" kern="1200" dirty="0">
                <a:solidFill>
                  <a:schemeClr val="tx1"/>
                </a:solidFill>
                <a:effectLst/>
                <a:latin typeface="+mn-lt"/>
                <a:ea typeface="+mn-ea"/>
                <a:cs typeface="+mn-cs"/>
              </a:rPr>
              <a:t>Responding to negative feedback</a:t>
            </a:r>
            <a:r>
              <a:rPr lang="en-US" sz="1200" kern="1200" dirty="0">
                <a:solidFill>
                  <a:schemeClr val="tx1"/>
                </a:solidFill>
                <a:effectLst/>
                <a:latin typeface="+mn-lt"/>
                <a:ea typeface="+mn-ea"/>
                <a:cs typeface="+mn-cs"/>
              </a:rPr>
              <a:t>– understanding and interpreting criticism, knowing what to do to improve, initiating changes because of low self esteem </a:t>
            </a:r>
          </a:p>
          <a:p>
            <a:r>
              <a:rPr lang="en-US" sz="1200" i="1" kern="1200" dirty="0">
                <a:solidFill>
                  <a:schemeClr val="tx1"/>
                </a:solidFill>
                <a:effectLst/>
                <a:latin typeface="+mn-lt"/>
                <a:ea typeface="+mn-ea"/>
                <a:cs typeface="+mn-cs"/>
              </a:rPr>
              <a:t>Ex. </a:t>
            </a:r>
            <a:r>
              <a:rPr lang="en-US" sz="1200" kern="1200" dirty="0">
                <a:solidFill>
                  <a:schemeClr val="tx1"/>
                </a:solidFill>
                <a:effectLst/>
                <a:latin typeface="+mn-lt"/>
                <a:ea typeface="+mn-ea"/>
                <a:cs typeface="+mn-cs"/>
              </a:rPr>
              <a:t>An employee may not seem to understand the feedback given, or becomes upset when criticism is delivered.</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Possible solutions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Arrange </a:t>
            </a:r>
            <a:r>
              <a:rPr lang="en-US" sz="1200" kern="1200" dirty="0">
                <a:solidFill>
                  <a:schemeClr val="tx1"/>
                </a:solidFill>
                <a:effectLst/>
                <a:latin typeface="+mn-lt"/>
                <a:ea typeface="+mn-ea"/>
                <a:cs typeface="+mn-cs"/>
              </a:rPr>
              <a:t>a meeting with the job coach and employee to facilitate feedback, use a feedback loop (ask employee’s perspective of performance, describe both strengths and weaknesses, suggest specific ways to improve), give employee the chance to read written feedback privately, and then discuss.</a:t>
            </a:r>
          </a:p>
          <a:p>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18</a:t>
            </a:fld>
            <a:endParaRPr lang="en-US"/>
          </a:p>
        </p:txBody>
      </p:sp>
    </p:spTree>
    <p:extLst>
      <p:ext uri="{BB962C8B-B14F-4D97-AF65-F5344CB8AC3E}">
        <p14:creationId xmlns:p14="http://schemas.microsoft.com/office/powerpoint/2010/main" val="263515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20</a:t>
            </a:fld>
            <a:endParaRPr lang="en-US"/>
          </a:p>
        </p:txBody>
      </p:sp>
    </p:spTree>
    <p:extLst>
      <p:ext uri="{BB962C8B-B14F-4D97-AF65-F5344CB8AC3E}">
        <p14:creationId xmlns:p14="http://schemas.microsoft.com/office/powerpoint/2010/main" val="396795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21</a:t>
            </a:fld>
            <a:endParaRPr lang="en-US"/>
          </a:p>
        </p:txBody>
      </p:sp>
    </p:spTree>
    <p:extLst>
      <p:ext uri="{BB962C8B-B14F-4D97-AF65-F5344CB8AC3E}">
        <p14:creationId xmlns:p14="http://schemas.microsoft.com/office/powerpoint/2010/main" val="552451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22</a:t>
            </a:fld>
            <a:endParaRPr lang="en-US"/>
          </a:p>
        </p:txBody>
      </p:sp>
    </p:spTree>
    <p:extLst>
      <p:ext uri="{BB962C8B-B14F-4D97-AF65-F5344CB8AC3E}">
        <p14:creationId xmlns:p14="http://schemas.microsoft.com/office/powerpoint/2010/main" val="68618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3</a:t>
            </a:fld>
            <a:endParaRPr lang="en-US"/>
          </a:p>
        </p:txBody>
      </p:sp>
    </p:spTree>
    <p:extLst>
      <p:ext uri="{BB962C8B-B14F-4D97-AF65-F5344CB8AC3E}">
        <p14:creationId xmlns:p14="http://schemas.microsoft.com/office/powerpoint/2010/main" val="3528867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23</a:t>
            </a:fld>
            <a:endParaRPr lang="en-US"/>
          </a:p>
        </p:txBody>
      </p:sp>
    </p:spTree>
    <p:extLst>
      <p:ext uri="{BB962C8B-B14F-4D97-AF65-F5344CB8AC3E}">
        <p14:creationId xmlns:p14="http://schemas.microsoft.com/office/powerpoint/2010/main" val="89879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24</a:t>
            </a:fld>
            <a:endParaRPr lang="en-US"/>
          </a:p>
        </p:txBody>
      </p:sp>
    </p:spTree>
    <p:extLst>
      <p:ext uri="{BB962C8B-B14F-4D97-AF65-F5344CB8AC3E}">
        <p14:creationId xmlns:p14="http://schemas.microsoft.com/office/powerpoint/2010/main" val="325797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25</a:t>
            </a:fld>
            <a:endParaRPr lang="en-US"/>
          </a:p>
        </p:txBody>
      </p:sp>
    </p:spTree>
    <p:extLst>
      <p:ext uri="{BB962C8B-B14F-4D97-AF65-F5344CB8AC3E}">
        <p14:creationId xmlns:p14="http://schemas.microsoft.com/office/powerpoint/2010/main" val="1762354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26</a:t>
            </a:fld>
            <a:endParaRPr lang="en-US"/>
          </a:p>
        </p:txBody>
      </p:sp>
    </p:spTree>
    <p:extLst>
      <p:ext uri="{BB962C8B-B14F-4D97-AF65-F5344CB8AC3E}">
        <p14:creationId xmlns:p14="http://schemas.microsoft.com/office/powerpoint/2010/main" val="4091858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27</a:t>
            </a:fld>
            <a:endParaRPr lang="en-US"/>
          </a:p>
        </p:txBody>
      </p:sp>
    </p:spTree>
    <p:extLst>
      <p:ext uri="{BB962C8B-B14F-4D97-AF65-F5344CB8AC3E}">
        <p14:creationId xmlns:p14="http://schemas.microsoft.com/office/powerpoint/2010/main" val="2489697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28</a:t>
            </a:fld>
            <a:endParaRPr lang="en-US"/>
          </a:p>
        </p:txBody>
      </p:sp>
    </p:spTree>
    <p:extLst>
      <p:ext uri="{BB962C8B-B14F-4D97-AF65-F5344CB8AC3E}">
        <p14:creationId xmlns:p14="http://schemas.microsoft.com/office/powerpoint/2010/main" val="4109308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29</a:t>
            </a:fld>
            <a:endParaRPr lang="en-US"/>
          </a:p>
        </p:txBody>
      </p:sp>
    </p:spTree>
    <p:extLst>
      <p:ext uri="{BB962C8B-B14F-4D97-AF65-F5344CB8AC3E}">
        <p14:creationId xmlns:p14="http://schemas.microsoft.com/office/powerpoint/2010/main" val="3551259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30</a:t>
            </a:fld>
            <a:endParaRPr lang="en-US"/>
          </a:p>
        </p:txBody>
      </p:sp>
    </p:spTree>
    <p:extLst>
      <p:ext uri="{BB962C8B-B14F-4D97-AF65-F5344CB8AC3E}">
        <p14:creationId xmlns:p14="http://schemas.microsoft.com/office/powerpoint/2010/main" val="2871920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31</a:t>
            </a:fld>
            <a:endParaRPr lang="en-US"/>
          </a:p>
        </p:txBody>
      </p:sp>
    </p:spTree>
    <p:extLst>
      <p:ext uri="{BB962C8B-B14F-4D97-AF65-F5344CB8AC3E}">
        <p14:creationId xmlns:p14="http://schemas.microsoft.com/office/powerpoint/2010/main" val="2330204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32</a:t>
            </a:fld>
            <a:endParaRPr lang="en-US"/>
          </a:p>
        </p:txBody>
      </p:sp>
    </p:spTree>
    <p:extLst>
      <p:ext uri="{BB962C8B-B14F-4D97-AF65-F5344CB8AC3E}">
        <p14:creationId xmlns:p14="http://schemas.microsoft.com/office/powerpoint/2010/main" val="315785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4</a:t>
            </a:fld>
            <a:endParaRPr lang="en-US"/>
          </a:p>
        </p:txBody>
      </p:sp>
    </p:spTree>
    <p:extLst>
      <p:ext uri="{BB962C8B-B14F-4D97-AF65-F5344CB8AC3E}">
        <p14:creationId xmlns:p14="http://schemas.microsoft.com/office/powerpoint/2010/main" val="944190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918F9C-6A99-48FE-BA53-4DB234993840}" type="slidenum">
              <a:rPr lang="en-US" smtClean="0"/>
              <a:t>33</a:t>
            </a:fld>
            <a:endParaRPr lang="en-US"/>
          </a:p>
        </p:txBody>
      </p:sp>
    </p:spTree>
    <p:extLst>
      <p:ext uri="{BB962C8B-B14F-4D97-AF65-F5344CB8AC3E}">
        <p14:creationId xmlns:p14="http://schemas.microsoft.com/office/powerpoint/2010/main" val="2057355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9A918F9C-6A99-48FE-BA53-4DB234993840}" type="slidenum">
              <a:rPr lang="en-US" smtClean="0"/>
              <a:t>38</a:t>
            </a:fld>
            <a:endParaRPr lang="en-US"/>
          </a:p>
        </p:txBody>
      </p:sp>
    </p:spTree>
    <p:extLst>
      <p:ext uri="{BB962C8B-B14F-4D97-AF65-F5344CB8AC3E}">
        <p14:creationId xmlns:p14="http://schemas.microsoft.com/office/powerpoint/2010/main" val="169396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5</a:t>
            </a:fld>
            <a:endParaRPr lang="en-US"/>
          </a:p>
        </p:txBody>
      </p:sp>
    </p:spTree>
    <p:extLst>
      <p:ext uri="{BB962C8B-B14F-4D97-AF65-F5344CB8AC3E}">
        <p14:creationId xmlns:p14="http://schemas.microsoft.com/office/powerpoint/2010/main" val="339595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6</a:t>
            </a:fld>
            <a:endParaRPr lang="en-US"/>
          </a:p>
        </p:txBody>
      </p:sp>
    </p:spTree>
    <p:extLst>
      <p:ext uri="{BB962C8B-B14F-4D97-AF65-F5344CB8AC3E}">
        <p14:creationId xmlns:p14="http://schemas.microsoft.com/office/powerpoint/2010/main" val="276911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7</a:t>
            </a:fld>
            <a:endParaRPr lang="en-US"/>
          </a:p>
        </p:txBody>
      </p:sp>
    </p:spTree>
    <p:extLst>
      <p:ext uri="{BB962C8B-B14F-4D97-AF65-F5344CB8AC3E}">
        <p14:creationId xmlns:p14="http://schemas.microsoft.com/office/powerpoint/2010/main" val="386710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8</a:t>
            </a:fld>
            <a:endParaRPr lang="en-US" dirty="0"/>
          </a:p>
        </p:txBody>
      </p:sp>
    </p:spTree>
    <p:extLst>
      <p:ext uri="{BB962C8B-B14F-4D97-AF65-F5344CB8AC3E}">
        <p14:creationId xmlns:p14="http://schemas.microsoft.com/office/powerpoint/2010/main" val="419660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9</a:t>
            </a:fld>
            <a:endParaRPr lang="en-US" dirty="0"/>
          </a:p>
        </p:txBody>
      </p:sp>
    </p:spTree>
    <p:extLst>
      <p:ext uri="{BB962C8B-B14F-4D97-AF65-F5344CB8AC3E}">
        <p14:creationId xmlns:p14="http://schemas.microsoft.com/office/powerpoint/2010/main" val="4264461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 </a:t>
            </a:r>
            <a:endParaRPr lang="en-US" dirty="0"/>
          </a:p>
        </p:txBody>
      </p:sp>
      <p:sp>
        <p:nvSpPr>
          <p:cNvPr id="4" name="Slide Number Placeholder 3"/>
          <p:cNvSpPr>
            <a:spLocks noGrp="1"/>
          </p:cNvSpPr>
          <p:nvPr>
            <p:ph type="sldNum" sz="quarter" idx="10"/>
          </p:nvPr>
        </p:nvSpPr>
        <p:spPr/>
        <p:txBody>
          <a:bodyPr/>
          <a:lstStyle/>
          <a:p>
            <a:fld id="{9A918F9C-6A99-48FE-BA53-4DB234993840}" type="slidenum">
              <a:rPr lang="en-US" smtClean="0"/>
              <a:t>10</a:t>
            </a:fld>
            <a:endParaRPr lang="en-US"/>
          </a:p>
        </p:txBody>
      </p:sp>
    </p:spTree>
    <p:extLst>
      <p:ext uri="{BB962C8B-B14F-4D97-AF65-F5344CB8AC3E}">
        <p14:creationId xmlns:p14="http://schemas.microsoft.com/office/powerpoint/2010/main" val="2231675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14904" b="15320"/>
          <a:stretch/>
        </p:blipFill>
        <p:spPr>
          <a:xfrm>
            <a:off x="0" y="32155"/>
            <a:ext cx="9144000" cy="2114027"/>
          </a:xfrm>
          <a:prstGeom prst="rect">
            <a:avLst/>
          </a:prstGeom>
          <a:effectLst>
            <a:glow rad="88900">
              <a:srgbClr val="79BF00">
                <a:alpha val="48000"/>
              </a:srgbClr>
            </a:glow>
            <a:softEdge rad="0"/>
          </a:effectLst>
        </p:spPr>
      </p:pic>
      <p:sp>
        <p:nvSpPr>
          <p:cNvPr id="2" name="Title 1"/>
          <p:cNvSpPr>
            <a:spLocks noGrp="1"/>
          </p:cNvSpPr>
          <p:nvPr>
            <p:ph type="ctrTitle" hasCustomPrompt="1"/>
          </p:nvPr>
        </p:nvSpPr>
        <p:spPr>
          <a:xfrm>
            <a:off x="685800" y="2130425"/>
            <a:ext cx="7772400" cy="1831975"/>
          </a:xfrm>
        </p:spPr>
        <p:txBody>
          <a:bodyPr/>
          <a:lstStyle>
            <a:lvl1pPr>
              <a:defRPr b="1" baseline="0"/>
            </a:lvl1pPr>
          </a:lstStyle>
          <a:p>
            <a:r>
              <a:rPr lang="en-US" dirty="0"/>
              <a:t>Presentation Name</a:t>
            </a:r>
          </a:p>
        </p:txBody>
      </p:sp>
      <p:sp>
        <p:nvSpPr>
          <p:cNvPr id="3" name="Subtitle 2"/>
          <p:cNvSpPr>
            <a:spLocks noGrp="1"/>
          </p:cNvSpPr>
          <p:nvPr>
            <p:ph type="subTitle" idx="1" hasCustomPrompt="1"/>
          </p:nvPr>
        </p:nvSpPr>
        <p:spPr>
          <a:xfrm>
            <a:off x="1371600" y="4495800"/>
            <a:ext cx="6400800" cy="1447800"/>
          </a:xfrm>
        </p:spPr>
        <p:txBody>
          <a:bodyPr/>
          <a:lstStyle>
            <a:lvl1pPr marL="0" indent="0" algn="ctr">
              <a:spcBef>
                <a:spcPts val="0"/>
              </a:spcBef>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Emily West</a:t>
            </a:r>
          </a:p>
        </p:txBody>
      </p:sp>
      <p:sp>
        <p:nvSpPr>
          <p:cNvPr id="4" name="Date Placeholder 3"/>
          <p:cNvSpPr>
            <a:spLocks noGrp="1"/>
          </p:cNvSpPr>
          <p:nvPr>
            <p:ph type="dt" sz="half" idx="10"/>
          </p:nvPr>
        </p:nvSpPr>
        <p:spPr/>
        <p:txBody>
          <a:bodyPr/>
          <a:lstStyle/>
          <a:p>
            <a:fld id="{7B1A6D63-70C8-4150-A585-3D7106C6FD9E}"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B932F-8F46-4BF0-96C5-8ADF2B95B041}"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8894" y="304800"/>
            <a:ext cx="3206212" cy="1371600"/>
          </a:xfrm>
          <a:prstGeom prst="rect">
            <a:avLst/>
          </a:prstGeom>
        </p:spPr>
      </p:pic>
      <p:sp>
        <p:nvSpPr>
          <p:cNvPr id="11" name="Rectangle 10"/>
          <p:cNvSpPr/>
          <p:nvPr userDrawn="1"/>
        </p:nvSpPr>
        <p:spPr>
          <a:xfrm>
            <a:off x="0" y="6172200"/>
            <a:ext cx="9144000" cy="168088"/>
          </a:xfrm>
          <a:prstGeom prst="rect">
            <a:avLst/>
          </a:prstGeom>
          <a:gradFill flip="none" rotWithShape="1">
            <a:gsLst>
              <a:gs pos="0">
                <a:srgbClr val="79BF00">
                  <a:shade val="30000"/>
                  <a:satMod val="115000"/>
                </a:srgbClr>
              </a:gs>
              <a:gs pos="50000">
                <a:srgbClr val="79BF00">
                  <a:shade val="67500"/>
                  <a:satMod val="115000"/>
                </a:srgbClr>
              </a:gs>
              <a:gs pos="100000">
                <a:srgbClr val="79BF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08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1A6D63-70C8-4150-A585-3D7106C6FD9E}"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B932F-8F46-4BF0-96C5-8ADF2B95B041}" type="slidenum">
              <a:rPr lang="en-US" smtClean="0"/>
              <a:t>‹#›</a:t>
            </a:fld>
            <a:endParaRPr lang="en-US"/>
          </a:p>
        </p:txBody>
      </p:sp>
    </p:spTree>
    <p:extLst>
      <p:ext uri="{BB962C8B-B14F-4D97-AF65-F5344CB8AC3E}">
        <p14:creationId xmlns:p14="http://schemas.microsoft.com/office/powerpoint/2010/main" val="308001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A6D63-70C8-4150-A585-3D7106C6FD9E}"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B932F-8F46-4BF0-96C5-8ADF2B95B041}" type="slidenum">
              <a:rPr lang="en-US" smtClean="0"/>
              <a:t>‹#›</a:t>
            </a:fld>
            <a:endParaRPr lang="en-US"/>
          </a:p>
        </p:txBody>
      </p:sp>
    </p:spTree>
    <p:extLst>
      <p:ext uri="{BB962C8B-B14F-4D97-AF65-F5344CB8AC3E}">
        <p14:creationId xmlns:p14="http://schemas.microsoft.com/office/powerpoint/2010/main" val="88073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1A6D63-70C8-4150-A585-3D7106C6FD9E}"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lang="en-US" sz="800" b="0" i="0" u="none" strike="noStrike" baseline="0" smtClean="0">
                <a:solidFill>
                  <a:schemeClr val="bg1">
                    <a:lumMod val="50000"/>
                  </a:schemeClr>
                </a:solidFill>
              </a:defRPr>
            </a:lvl1p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782268"/>
            <a:ext cx="2514600" cy="1075732"/>
          </a:xfrm>
          <a:prstGeom prst="rect">
            <a:avLst/>
          </a:prstGeom>
        </p:spPr>
      </p:pic>
      <p:sp>
        <p:nvSpPr>
          <p:cNvPr id="8" name="Rectangle 7"/>
          <p:cNvSpPr/>
          <p:nvPr userDrawn="1"/>
        </p:nvSpPr>
        <p:spPr>
          <a:xfrm>
            <a:off x="0" y="1435476"/>
            <a:ext cx="9144000" cy="168088"/>
          </a:xfrm>
          <a:prstGeom prst="rect">
            <a:avLst/>
          </a:prstGeom>
          <a:gradFill flip="none" rotWithShape="1">
            <a:gsLst>
              <a:gs pos="0">
                <a:srgbClr val="79BF00">
                  <a:shade val="30000"/>
                  <a:satMod val="115000"/>
                </a:srgbClr>
              </a:gs>
              <a:gs pos="50000">
                <a:srgbClr val="79BF00">
                  <a:shade val="67500"/>
                  <a:satMod val="115000"/>
                </a:srgbClr>
              </a:gs>
              <a:gs pos="100000">
                <a:srgbClr val="79BF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6553200" y="633600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800" b="0" i="0" u="none" strike="noStrike" kern="1200" baseline="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Sponsored by CPID RSA Grant #84.235N</a:t>
            </a:r>
          </a:p>
        </p:txBody>
      </p:sp>
    </p:spTree>
    <p:extLst>
      <p:ext uri="{BB962C8B-B14F-4D97-AF65-F5344CB8AC3E}">
        <p14:creationId xmlns:p14="http://schemas.microsoft.com/office/powerpoint/2010/main" val="302564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1A6D63-70C8-4150-A585-3D7106C6FD9E}"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B932F-8F46-4BF0-96C5-8ADF2B95B041}"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782268"/>
            <a:ext cx="2514600" cy="1075732"/>
          </a:xfrm>
          <a:prstGeom prst="rect">
            <a:avLst/>
          </a:prstGeom>
        </p:spPr>
      </p:pic>
      <p:sp>
        <p:nvSpPr>
          <p:cNvPr id="9" name="Slide Number Placeholder 5"/>
          <p:cNvSpPr txBox="1">
            <a:spLocks/>
          </p:cNvSpPr>
          <p:nvPr userDrawn="1"/>
        </p:nvSpPr>
        <p:spPr>
          <a:xfrm>
            <a:off x="6553200" y="63325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800" b="0" i="0" u="none" strike="noStrike" kern="1200" baseline="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Sponsored by CPID RSA Grant #84.235N</a:t>
            </a:r>
            <a:endParaRPr lang="en-US" dirty="0"/>
          </a:p>
        </p:txBody>
      </p:sp>
    </p:spTree>
    <p:extLst>
      <p:ext uri="{BB962C8B-B14F-4D97-AF65-F5344CB8AC3E}">
        <p14:creationId xmlns:p14="http://schemas.microsoft.com/office/powerpoint/2010/main" val="253940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1A6D63-70C8-4150-A585-3D7106C6FD9E}"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B932F-8F46-4BF0-96C5-8ADF2B95B041}"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782268"/>
            <a:ext cx="2514600" cy="1075732"/>
          </a:xfrm>
          <a:prstGeom prst="rect">
            <a:avLst/>
          </a:prstGeom>
        </p:spPr>
      </p:pic>
      <p:sp>
        <p:nvSpPr>
          <p:cNvPr id="10" name="Slide Number Placeholder 5"/>
          <p:cNvSpPr txBox="1">
            <a:spLocks/>
          </p:cNvSpPr>
          <p:nvPr userDrawn="1"/>
        </p:nvSpPr>
        <p:spPr>
          <a:xfrm>
            <a:off x="6553200" y="635158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800" b="0" i="0" u="none" strike="noStrike" kern="1200" baseline="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Sponsored by CPID RSA Grant #84.235N</a:t>
            </a:r>
            <a:endParaRPr lang="en-US" dirty="0"/>
          </a:p>
        </p:txBody>
      </p:sp>
    </p:spTree>
    <p:extLst>
      <p:ext uri="{BB962C8B-B14F-4D97-AF65-F5344CB8AC3E}">
        <p14:creationId xmlns:p14="http://schemas.microsoft.com/office/powerpoint/2010/main" val="213363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1A6D63-70C8-4150-A585-3D7106C6FD9E}"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B932F-8F46-4BF0-96C5-8ADF2B95B041}"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782268"/>
            <a:ext cx="2514600" cy="1075732"/>
          </a:xfrm>
          <a:prstGeom prst="rect">
            <a:avLst/>
          </a:prstGeom>
        </p:spPr>
      </p:pic>
      <p:sp>
        <p:nvSpPr>
          <p:cNvPr id="11" name="Slide Number Placeholder 5"/>
          <p:cNvSpPr txBox="1">
            <a:spLocks/>
          </p:cNvSpPr>
          <p:nvPr userDrawn="1"/>
        </p:nvSpPr>
        <p:spPr>
          <a:xfrm>
            <a:off x="6553200" y="637698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800" b="0" i="0" u="none" strike="noStrike" kern="1200" baseline="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Sponsored by CPID RSA Grant #84.235N</a:t>
            </a:r>
            <a:endParaRPr lang="en-US" dirty="0"/>
          </a:p>
        </p:txBody>
      </p:sp>
    </p:spTree>
    <p:extLst>
      <p:ext uri="{BB962C8B-B14F-4D97-AF65-F5344CB8AC3E}">
        <p14:creationId xmlns:p14="http://schemas.microsoft.com/office/powerpoint/2010/main" val="276388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1A6D63-70C8-4150-A585-3D7106C6FD9E}"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B932F-8F46-4BF0-96C5-8ADF2B95B041}"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782268"/>
            <a:ext cx="2514600" cy="1075732"/>
          </a:xfrm>
          <a:prstGeom prst="rect">
            <a:avLst/>
          </a:prstGeom>
        </p:spPr>
      </p:pic>
      <p:sp>
        <p:nvSpPr>
          <p:cNvPr id="7" name="Slide Number Placeholder 5"/>
          <p:cNvSpPr txBox="1">
            <a:spLocks/>
          </p:cNvSpPr>
          <p:nvPr userDrawn="1"/>
        </p:nvSpPr>
        <p:spPr>
          <a:xfrm>
            <a:off x="65532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800" b="0" i="0" u="none" strike="noStrike" kern="1200" baseline="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Sponsored by CPID RSA Grant #84.235N</a:t>
            </a:r>
            <a:endParaRPr lang="en-US" dirty="0"/>
          </a:p>
        </p:txBody>
      </p:sp>
    </p:spTree>
    <p:extLst>
      <p:ext uri="{BB962C8B-B14F-4D97-AF65-F5344CB8AC3E}">
        <p14:creationId xmlns:p14="http://schemas.microsoft.com/office/powerpoint/2010/main" val="130745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A6D63-70C8-4150-A585-3D7106C6FD9E}"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B932F-8F46-4BF0-96C5-8ADF2B95B041}" type="slidenum">
              <a:rPr lang="en-US" smtClean="0"/>
              <a:t>‹#›</a:t>
            </a:fld>
            <a:endParaRPr lang="en-US"/>
          </a:p>
        </p:txBody>
      </p:sp>
    </p:spTree>
    <p:extLst>
      <p:ext uri="{BB962C8B-B14F-4D97-AF65-F5344CB8AC3E}">
        <p14:creationId xmlns:p14="http://schemas.microsoft.com/office/powerpoint/2010/main" val="59751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A6D63-70C8-4150-A585-3D7106C6FD9E}"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B932F-8F46-4BF0-96C5-8ADF2B95B041}"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782268"/>
            <a:ext cx="2514600" cy="1075732"/>
          </a:xfrm>
          <a:prstGeom prst="rect">
            <a:avLst/>
          </a:prstGeom>
        </p:spPr>
      </p:pic>
      <p:sp>
        <p:nvSpPr>
          <p:cNvPr id="10" name="Slide Number Placeholder 5"/>
          <p:cNvSpPr txBox="1">
            <a:spLocks/>
          </p:cNvSpPr>
          <p:nvPr userDrawn="1"/>
        </p:nvSpPr>
        <p:spPr>
          <a:xfrm>
            <a:off x="65532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800" b="0" i="0" u="none" strike="noStrike" kern="1200" baseline="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Sponsored by CPID RSA Grant #84.235N</a:t>
            </a:r>
            <a:endParaRPr lang="en-US" dirty="0"/>
          </a:p>
        </p:txBody>
      </p:sp>
    </p:spTree>
    <p:extLst>
      <p:ext uri="{BB962C8B-B14F-4D97-AF65-F5344CB8AC3E}">
        <p14:creationId xmlns:p14="http://schemas.microsoft.com/office/powerpoint/2010/main" val="389953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1A6D63-70C8-4150-A585-3D7106C6FD9E}"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B932F-8F46-4BF0-96C5-8ADF2B95B041}" type="slidenum">
              <a:rPr lang="en-US" smtClean="0"/>
              <a:t>‹#›</a:t>
            </a:fld>
            <a:endParaRPr lang="en-US"/>
          </a:p>
        </p:txBody>
      </p:sp>
    </p:spTree>
    <p:extLst>
      <p:ext uri="{BB962C8B-B14F-4D97-AF65-F5344CB8AC3E}">
        <p14:creationId xmlns:p14="http://schemas.microsoft.com/office/powerpoint/2010/main" val="266279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A6D63-70C8-4150-A585-3D7106C6FD9E}" type="datetimeFigureOut">
              <a:rPr lang="en-US" smtClean="0"/>
              <a:t>5/21/2021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B932F-8F46-4BF0-96C5-8ADF2B95B041}" type="slidenum">
              <a:rPr lang="en-US" smtClean="0"/>
              <a:t>‹#›</a:t>
            </a:fld>
            <a:endParaRPr lang="en-US"/>
          </a:p>
        </p:txBody>
      </p:sp>
    </p:spTree>
    <p:extLst>
      <p:ext uri="{BB962C8B-B14F-4D97-AF65-F5344CB8AC3E}">
        <p14:creationId xmlns:p14="http://schemas.microsoft.com/office/powerpoint/2010/main" val="1804396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lay.google.com/store/apps/details?id=com.binarylabs.dexteri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itunes.apple.com/us/app/dragon-dictation/id341446764?mt=8" TargetMode="External"/><Relationship Id="rId5" Type="http://schemas.openxmlformats.org/officeDocument/2006/relationships/hyperlink" Target="https://play.google.com/store/apps/details?id=com.nuance.balerion&amp;hl=en" TargetMode="External"/><Relationship Id="rId4" Type="http://schemas.openxmlformats.org/officeDocument/2006/relationships/hyperlink" Target="https://itunes.apple.com/us/app/dexteria-fine-motor-skill/id420464455?mt=8"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itunes.apple.com/us/app/myhomework/id303490844" TargetMode="External"/><Relationship Id="rId3" Type="http://schemas.openxmlformats.org/officeDocument/2006/relationships/hyperlink" Target="https://play.google.com/store/apps/details?id=com.apps.gk.firstthen&amp;hl=en" TargetMode="External"/><Relationship Id="rId7" Type="http://schemas.openxmlformats.org/officeDocument/2006/relationships/hyperlink" Target="https://play.google.com/store/apps/details?id=com.myhomeowor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itunes.apple.com/us/app/id292755387?mt=8" TargetMode="External"/><Relationship Id="rId5" Type="http://schemas.openxmlformats.org/officeDocument/2006/relationships/hyperlink" Target="https://play.google.com/store/apps/details?id=com.kiwlm.mytoodle" TargetMode="External"/><Relationship Id="rId4" Type="http://schemas.openxmlformats.org/officeDocument/2006/relationships/hyperlink" Target="https://itunes.apple.com/us/app/first-then-visual-schedule/id355527801?mt=8"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paula.martin@dars.virginia.gov" TargetMode="External"/><Relationship Id="rId2" Type="http://schemas.openxmlformats.org/officeDocument/2006/relationships/hyperlink" Target="mailto:Kate.kaegi@dars.virgini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ncbddd/autism/fact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fontScale="90000"/>
          </a:bodyPr>
          <a:lstStyle/>
          <a:p>
            <a:r>
              <a:rPr lang="en-US" sz="5300" dirty="0"/>
              <a:t>C</a:t>
            </a:r>
            <a:r>
              <a:rPr lang="en-US" sz="5300" dirty="0" smtClean="0"/>
              <a:t>lassroom</a:t>
            </a:r>
            <a:r>
              <a:rPr lang="en-US" sz="5300" dirty="0"/>
              <a:t>, </a:t>
            </a:r>
            <a:r>
              <a:rPr lang="en-US" sz="5300" dirty="0" smtClean="0"/>
              <a:t>Workplace </a:t>
            </a:r>
            <a:r>
              <a:rPr lang="en-US" sz="5300" dirty="0"/>
              <a:t>and </a:t>
            </a:r>
            <a:r>
              <a:rPr lang="en-US" sz="5300" dirty="0" smtClean="0"/>
              <a:t>Beyond</a:t>
            </a:r>
            <a:r>
              <a:rPr lang="en-US" sz="5300" dirty="0"/>
              <a:t>! </a:t>
            </a:r>
            <a:r>
              <a:rPr lang="en-US" b="0" dirty="0"/>
              <a:t>	</a:t>
            </a:r>
            <a:br>
              <a:rPr lang="en-US" b="0" dirty="0"/>
            </a:br>
            <a:endParaRPr lang="en-US" dirty="0"/>
          </a:p>
        </p:txBody>
      </p:sp>
      <p:sp>
        <p:nvSpPr>
          <p:cNvPr id="12" name="Subtitle 11"/>
          <p:cNvSpPr>
            <a:spLocks noGrp="1"/>
          </p:cNvSpPr>
          <p:nvPr>
            <p:ph type="subTitle" idx="1"/>
          </p:nvPr>
        </p:nvSpPr>
        <p:spPr/>
        <p:txBody>
          <a:bodyPr>
            <a:normAutofit/>
          </a:bodyPr>
          <a:lstStyle/>
          <a:p>
            <a:r>
              <a:rPr lang="en-US" smtClean="0"/>
              <a:t>Kate Kaegi </a:t>
            </a:r>
            <a:r>
              <a:rPr lang="en-US" dirty="0" smtClean="0"/>
              <a:t>and Paula Martin</a:t>
            </a:r>
            <a:endParaRPr lang="en-US" dirty="0"/>
          </a:p>
        </p:txBody>
      </p:sp>
    </p:spTree>
    <p:extLst>
      <p:ext uri="{BB962C8B-B14F-4D97-AF65-F5344CB8AC3E}">
        <p14:creationId xmlns:p14="http://schemas.microsoft.com/office/powerpoint/2010/main" val="2738216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a:t>
            </a:r>
            <a:r>
              <a:rPr lang="en-US" dirty="0" smtClean="0"/>
              <a:t>Conditions - Strengths</a:t>
            </a:r>
            <a:endParaRPr lang="en-US" dirty="0"/>
          </a:p>
        </p:txBody>
      </p:sp>
      <p:sp>
        <p:nvSpPr>
          <p:cNvPr id="3" name="Content Placeholder 2"/>
          <p:cNvSpPr>
            <a:spLocks noGrp="1"/>
          </p:cNvSpPr>
          <p:nvPr>
            <p:ph idx="1"/>
          </p:nvPr>
        </p:nvSpPr>
        <p:spPr/>
        <p:txBody>
          <a:bodyPr/>
          <a:lstStyle/>
          <a:p>
            <a:r>
              <a:rPr lang="en-US" dirty="0"/>
              <a:t>Can be managed with treatment and medication</a:t>
            </a:r>
          </a:p>
          <a:p>
            <a:r>
              <a:rPr lang="en-US" dirty="0"/>
              <a:t>Cyclical</a:t>
            </a:r>
          </a:p>
          <a:p>
            <a:r>
              <a:rPr lang="en-US" dirty="0"/>
              <a:t>Varying impacts and </a:t>
            </a:r>
            <a:r>
              <a:rPr lang="en-US" dirty="0" smtClean="0"/>
              <a:t>issues</a:t>
            </a:r>
          </a:p>
          <a:p>
            <a:r>
              <a:rPr lang="en-US" dirty="0" smtClean="0"/>
              <a:t>Many know and recognize their symptoms and address problems quickly</a:t>
            </a:r>
            <a:endParaRPr lang="en-US" dirty="0"/>
          </a:p>
          <a:p>
            <a:endParaRPr lang="en-US" dirty="0"/>
          </a:p>
          <a:p>
            <a:endParaRPr lang="en-US" dirty="0"/>
          </a:p>
        </p:txBody>
      </p:sp>
    </p:spTree>
    <p:extLst>
      <p:ext uri="{BB962C8B-B14F-4D97-AF65-F5344CB8AC3E}">
        <p14:creationId xmlns:p14="http://schemas.microsoft.com/office/powerpoint/2010/main" val="203316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Mental Health </a:t>
            </a:r>
            <a:r>
              <a:rPr lang="en-US" dirty="0" smtClean="0"/>
              <a:t>Conditions - Signs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Confused </a:t>
            </a:r>
            <a:r>
              <a:rPr lang="en-US" dirty="0"/>
              <a:t>thinking</a:t>
            </a:r>
          </a:p>
          <a:p>
            <a:r>
              <a:rPr lang="en-US" dirty="0"/>
              <a:t>Prolonged depression (sadness or irritability)</a:t>
            </a:r>
          </a:p>
          <a:p>
            <a:r>
              <a:rPr lang="en-US" dirty="0"/>
              <a:t>Feelings of extreme highs and lows</a:t>
            </a:r>
          </a:p>
          <a:p>
            <a:r>
              <a:rPr lang="en-US" dirty="0"/>
              <a:t>Excessive fears, worries and anxieties</a:t>
            </a:r>
          </a:p>
          <a:p>
            <a:r>
              <a:rPr lang="en-US" dirty="0"/>
              <a:t>Social withdrawal</a:t>
            </a:r>
          </a:p>
          <a:p>
            <a:r>
              <a:rPr lang="en-US" dirty="0"/>
              <a:t>Dramatic changes in eating or sleeping habits</a:t>
            </a:r>
          </a:p>
          <a:p>
            <a:r>
              <a:rPr lang="en-US" dirty="0"/>
              <a:t>Strong feelings of anger</a:t>
            </a:r>
          </a:p>
          <a:p>
            <a:r>
              <a:rPr lang="en-US" dirty="0"/>
              <a:t>Strange </a:t>
            </a:r>
            <a:r>
              <a:rPr lang="en-US" dirty="0" smtClean="0"/>
              <a:t>thoughts and /or hallucinations (seeing/hearing)</a:t>
            </a:r>
            <a:endParaRPr lang="en-US" dirty="0"/>
          </a:p>
          <a:p>
            <a:r>
              <a:rPr lang="en-US" dirty="0" smtClean="0"/>
              <a:t>Growing </a:t>
            </a:r>
            <a:r>
              <a:rPr lang="en-US" dirty="0"/>
              <a:t>inability to cope with daily problems and activities</a:t>
            </a:r>
          </a:p>
          <a:p>
            <a:r>
              <a:rPr lang="en-US" dirty="0"/>
              <a:t>Suicidal thoughts</a:t>
            </a:r>
          </a:p>
          <a:p>
            <a:r>
              <a:rPr lang="en-US" dirty="0"/>
              <a:t>Numerous unexplained physical ailments</a:t>
            </a:r>
          </a:p>
          <a:p>
            <a:r>
              <a:rPr lang="en-US" dirty="0"/>
              <a:t>Substance use</a:t>
            </a:r>
          </a:p>
          <a:p>
            <a:pPr marL="0" indent="0">
              <a:buNone/>
            </a:pPr>
            <a:endParaRPr lang="en-US" dirty="0"/>
          </a:p>
        </p:txBody>
      </p:sp>
    </p:spTree>
    <p:extLst>
      <p:ext uri="{BB962C8B-B14F-4D97-AF65-F5344CB8AC3E}">
        <p14:creationId xmlns:p14="http://schemas.microsoft.com/office/powerpoint/2010/main" val="16471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80">
                                          <p:stCondLst>
                                            <p:cond delay="0"/>
                                          </p:stCondLst>
                                        </p:cTn>
                                        <p:tgtEl>
                                          <p:spTgt spid="3">
                                            <p:txEl>
                                              <p:pRg st="4" end="4"/>
                                            </p:txEl>
                                          </p:spTgt>
                                        </p:tgtEl>
                                      </p:cBhvr>
                                    </p:animEffect>
                                    <p:anim calcmode="lin" valueType="num">
                                      <p:cBhvr>
                                        <p:cTn id="2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4" end="4"/>
                                            </p:txEl>
                                          </p:spTgt>
                                        </p:tgtEl>
                                      </p:cBhvr>
                                      <p:to x="100000" y="60000"/>
                                    </p:animScale>
                                    <p:animScale>
                                      <p:cBhvr>
                                        <p:cTn id="34" dur="166" decel="50000">
                                          <p:stCondLst>
                                            <p:cond delay="676"/>
                                          </p:stCondLst>
                                        </p:cTn>
                                        <p:tgtEl>
                                          <p:spTgt spid="3">
                                            <p:txEl>
                                              <p:pRg st="4" end="4"/>
                                            </p:txEl>
                                          </p:spTgt>
                                        </p:tgtEl>
                                      </p:cBhvr>
                                      <p:to x="100000" y="100000"/>
                                    </p:animScale>
                                    <p:animScale>
                                      <p:cBhvr>
                                        <p:cTn id="35" dur="26">
                                          <p:stCondLst>
                                            <p:cond delay="1312"/>
                                          </p:stCondLst>
                                        </p:cTn>
                                        <p:tgtEl>
                                          <p:spTgt spid="3">
                                            <p:txEl>
                                              <p:pRg st="4" end="4"/>
                                            </p:txEl>
                                          </p:spTgt>
                                        </p:tgtEl>
                                      </p:cBhvr>
                                      <p:to x="100000" y="80000"/>
                                    </p:animScale>
                                    <p:animScale>
                                      <p:cBhvr>
                                        <p:cTn id="36" dur="166" decel="50000">
                                          <p:stCondLst>
                                            <p:cond delay="1338"/>
                                          </p:stCondLst>
                                        </p:cTn>
                                        <p:tgtEl>
                                          <p:spTgt spid="3">
                                            <p:txEl>
                                              <p:pRg st="4" end="4"/>
                                            </p:txEl>
                                          </p:spTgt>
                                        </p:tgtEl>
                                      </p:cBhvr>
                                      <p:to x="100000" y="100000"/>
                                    </p:animScale>
                                    <p:animScale>
                                      <p:cBhvr>
                                        <p:cTn id="37" dur="26">
                                          <p:stCondLst>
                                            <p:cond delay="1642"/>
                                          </p:stCondLst>
                                        </p:cTn>
                                        <p:tgtEl>
                                          <p:spTgt spid="3">
                                            <p:txEl>
                                              <p:pRg st="4" end="4"/>
                                            </p:txEl>
                                          </p:spTgt>
                                        </p:tgtEl>
                                      </p:cBhvr>
                                      <p:to x="100000" y="90000"/>
                                    </p:animScale>
                                    <p:animScale>
                                      <p:cBhvr>
                                        <p:cTn id="38" dur="166" decel="50000">
                                          <p:stCondLst>
                                            <p:cond delay="1668"/>
                                          </p:stCondLst>
                                        </p:cTn>
                                        <p:tgtEl>
                                          <p:spTgt spid="3">
                                            <p:txEl>
                                              <p:pRg st="4" end="4"/>
                                            </p:txEl>
                                          </p:spTgt>
                                        </p:tgtEl>
                                      </p:cBhvr>
                                      <p:to x="100000" y="100000"/>
                                    </p:animScale>
                                    <p:animScale>
                                      <p:cBhvr>
                                        <p:cTn id="39" dur="26">
                                          <p:stCondLst>
                                            <p:cond delay="1808"/>
                                          </p:stCondLst>
                                        </p:cTn>
                                        <p:tgtEl>
                                          <p:spTgt spid="3">
                                            <p:txEl>
                                              <p:pRg st="4" end="4"/>
                                            </p:txEl>
                                          </p:spTgt>
                                        </p:tgtEl>
                                      </p:cBhvr>
                                      <p:to x="100000" y="95000"/>
                                    </p:animScale>
                                    <p:animScale>
                                      <p:cBhvr>
                                        <p:cTn id="40" dur="166" decel="50000">
                                          <p:stCondLst>
                                            <p:cond delay="1834"/>
                                          </p:stCondLst>
                                        </p:cTn>
                                        <p:tgtEl>
                                          <p:spTgt spid="3">
                                            <p:txEl>
                                              <p:pRg st="4" end="4"/>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barn(inVertical)">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circle(in)">
                                      <p:cBhvr>
                                        <p:cTn id="70" dur="2000"/>
                                        <p:tgtEl>
                                          <p:spTgt spid="3">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wipe(down)">
                                      <p:cBhvr>
                                        <p:cTn id="75" dur="500"/>
                                        <p:tgtEl>
                                          <p:spTgt spid="3">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fade">
                                      <p:cBhvr>
                                        <p:cTn id="80" dur="1000"/>
                                        <p:tgtEl>
                                          <p:spTgt spid="3">
                                            <p:txEl>
                                              <p:pRg st="11" end="11"/>
                                            </p:txEl>
                                          </p:spTgt>
                                        </p:tgtEl>
                                      </p:cBhvr>
                                    </p:animEffect>
                                    <p:anim calcmode="lin" valueType="num">
                                      <p:cBhvr>
                                        <p:cTn id="8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Disabilities</a:t>
            </a:r>
          </a:p>
        </p:txBody>
      </p:sp>
      <p:sp>
        <p:nvSpPr>
          <p:cNvPr id="3" name="Content Placeholder 2"/>
          <p:cNvSpPr>
            <a:spLocks noGrp="1"/>
          </p:cNvSpPr>
          <p:nvPr>
            <p:ph idx="1"/>
          </p:nvPr>
        </p:nvSpPr>
        <p:spPr/>
        <p:txBody>
          <a:bodyPr>
            <a:normAutofit lnSpcReduction="10000"/>
          </a:bodyPr>
          <a:lstStyle/>
          <a:p>
            <a:pPr marL="0" indent="0">
              <a:buNone/>
            </a:pPr>
            <a:r>
              <a:rPr lang="en-US" dirty="0" smtClean="0"/>
              <a:t>A neurological condition that interferes with an individuals ability to store, process or produce information. </a:t>
            </a:r>
          </a:p>
          <a:p>
            <a:pPr marL="0" indent="0">
              <a:buNone/>
            </a:pPr>
            <a:endParaRPr lang="en-US" dirty="0"/>
          </a:p>
          <a:p>
            <a:pPr marL="0" indent="0">
              <a:buNone/>
            </a:pPr>
            <a:r>
              <a:rPr lang="en-US" dirty="0" smtClean="0"/>
              <a:t>Learning disabilities an affect one’s ability to read, write, speak, spell, computer math, and also affect an individual’s attention, memory, coordination, social skills and emotional maturity.</a:t>
            </a:r>
          </a:p>
          <a:p>
            <a:pPr marL="0" indent="0">
              <a:buNone/>
            </a:pPr>
            <a:r>
              <a:rPr lang="en-US" sz="1100" dirty="0" smtClean="0"/>
              <a:t>Source: Learning Disabilities association of America</a:t>
            </a:r>
          </a:p>
          <a:p>
            <a:pPr marL="0" indent="0">
              <a:buNone/>
            </a:pPr>
            <a:endParaRPr lang="en-US" sz="1100" dirty="0"/>
          </a:p>
        </p:txBody>
      </p:sp>
    </p:spTree>
    <p:extLst>
      <p:ext uri="{BB962C8B-B14F-4D97-AF65-F5344CB8AC3E}">
        <p14:creationId xmlns:p14="http://schemas.microsoft.com/office/powerpoint/2010/main" val="1949947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 Characteristics</a:t>
            </a:r>
            <a:endParaRPr lang="en-US" dirty="0"/>
          </a:p>
        </p:txBody>
      </p:sp>
      <p:sp>
        <p:nvSpPr>
          <p:cNvPr id="3" name="Content Placeholder 2"/>
          <p:cNvSpPr>
            <a:spLocks noGrp="1"/>
          </p:cNvSpPr>
          <p:nvPr>
            <p:ph idx="1"/>
          </p:nvPr>
        </p:nvSpPr>
        <p:spPr/>
        <p:txBody>
          <a:bodyPr>
            <a:normAutofit/>
          </a:bodyPr>
          <a:lstStyle/>
          <a:p>
            <a:r>
              <a:rPr lang="en-US" dirty="0" smtClean="0"/>
              <a:t>The learning issue itself that can make academic skill learning difficult in all situations</a:t>
            </a:r>
          </a:p>
          <a:p>
            <a:r>
              <a:rPr lang="en-US" dirty="0" smtClean="0"/>
              <a:t>Secondary issues of mental health difficulties (low self esteem and poor self concept)</a:t>
            </a:r>
          </a:p>
          <a:p>
            <a:endParaRPr lang="en-US" dirty="0" smtClean="0"/>
          </a:p>
          <a:p>
            <a:endParaRPr lang="en-US" dirty="0"/>
          </a:p>
        </p:txBody>
      </p:sp>
    </p:spTree>
    <p:extLst>
      <p:ext uri="{BB962C8B-B14F-4D97-AF65-F5344CB8AC3E}">
        <p14:creationId xmlns:p14="http://schemas.microsoft.com/office/powerpoint/2010/main" val="1928093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Learning Disorders</a:t>
            </a:r>
            <a:endParaRPr lang="en-US" dirty="0"/>
          </a:p>
        </p:txBody>
      </p:sp>
      <p:sp>
        <p:nvSpPr>
          <p:cNvPr id="3" name="Content Placeholder 2"/>
          <p:cNvSpPr>
            <a:spLocks noGrp="1"/>
          </p:cNvSpPr>
          <p:nvPr>
            <p:ph idx="1"/>
          </p:nvPr>
        </p:nvSpPr>
        <p:spPr/>
        <p:txBody>
          <a:bodyPr>
            <a:normAutofit/>
          </a:bodyPr>
          <a:lstStyle/>
          <a:p>
            <a:r>
              <a:rPr lang="en-US" b="1" dirty="0" smtClean="0"/>
              <a:t>Dyscalculia</a:t>
            </a:r>
          </a:p>
          <a:p>
            <a:r>
              <a:rPr lang="en-US" b="1" dirty="0" smtClean="0"/>
              <a:t>Dysgraphia</a:t>
            </a:r>
          </a:p>
          <a:p>
            <a:r>
              <a:rPr lang="en-US" b="1" dirty="0" smtClean="0"/>
              <a:t>Dyslexia</a:t>
            </a:r>
          </a:p>
          <a:p>
            <a:r>
              <a:rPr lang="en-US" b="1" dirty="0"/>
              <a:t>Auditory Processing Disorder (APD)</a:t>
            </a:r>
          </a:p>
          <a:p>
            <a:r>
              <a:rPr lang="en-US" b="1" dirty="0" smtClean="0"/>
              <a:t>Language </a:t>
            </a:r>
            <a:r>
              <a:rPr lang="en-US" b="1" dirty="0"/>
              <a:t>Processing </a:t>
            </a:r>
            <a:r>
              <a:rPr lang="en-US" b="1" dirty="0" smtClean="0"/>
              <a:t>Disorder</a:t>
            </a:r>
          </a:p>
          <a:p>
            <a:r>
              <a:rPr lang="en-US" b="1" dirty="0"/>
              <a:t>Non-Verbal Learning </a:t>
            </a:r>
            <a:r>
              <a:rPr lang="en-US" b="1" dirty="0" smtClean="0"/>
              <a:t>Disabilities</a:t>
            </a:r>
          </a:p>
          <a:p>
            <a:r>
              <a:rPr lang="en-US" b="1" dirty="0"/>
              <a:t>Visual Perceptual/Visual Motor Deficit</a:t>
            </a:r>
            <a:endParaRPr lang="en-US" dirty="0"/>
          </a:p>
        </p:txBody>
      </p:sp>
    </p:spTree>
    <p:extLst>
      <p:ext uri="{BB962C8B-B14F-4D97-AF65-F5344CB8AC3E}">
        <p14:creationId xmlns:p14="http://schemas.microsoft.com/office/powerpoint/2010/main" val="334083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Disorders</a:t>
            </a:r>
            <a:endParaRPr lang="en-US" dirty="0"/>
          </a:p>
        </p:txBody>
      </p:sp>
      <p:sp>
        <p:nvSpPr>
          <p:cNvPr id="3" name="Content Placeholder 2"/>
          <p:cNvSpPr>
            <a:spLocks noGrp="1"/>
          </p:cNvSpPr>
          <p:nvPr>
            <p:ph idx="1"/>
          </p:nvPr>
        </p:nvSpPr>
        <p:spPr/>
        <p:txBody>
          <a:bodyPr/>
          <a:lstStyle/>
          <a:p>
            <a:r>
              <a:rPr lang="en-US" b="1" dirty="0" smtClean="0"/>
              <a:t>ADHD</a:t>
            </a:r>
          </a:p>
          <a:p>
            <a:r>
              <a:rPr lang="en-US" b="1" dirty="0" smtClean="0"/>
              <a:t>Dyspraxia</a:t>
            </a:r>
          </a:p>
          <a:p>
            <a:r>
              <a:rPr lang="en-US" b="1" dirty="0"/>
              <a:t>Executive </a:t>
            </a:r>
            <a:r>
              <a:rPr lang="en-US" b="1" dirty="0" smtClean="0"/>
              <a:t>Functioning</a:t>
            </a:r>
          </a:p>
          <a:p>
            <a:r>
              <a:rPr lang="en-US" b="1" dirty="0" smtClean="0"/>
              <a:t>Memory</a:t>
            </a:r>
          </a:p>
          <a:p>
            <a:pPr marL="0" indent="0">
              <a:buNone/>
            </a:pPr>
            <a:endParaRPr lang="en-US" b="1" dirty="0"/>
          </a:p>
          <a:p>
            <a:pPr marL="0" indent="0">
              <a:buNone/>
            </a:pPr>
            <a:r>
              <a:rPr lang="en-US" b="1" dirty="0" smtClean="0"/>
              <a:t>FYI – non of these are considered Learning Disorders…</a:t>
            </a:r>
          </a:p>
          <a:p>
            <a:endParaRPr lang="en-US" dirty="0"/>
          </a:p>
        </p:txBody>
      </p:sp>
    </p:spTree>
    <p:extLst>
      <p:ext uri="{BB962C8B-B14F-4D97-AF65-F5344CB8AC3E}">
        <p14:creationId xmlns:p14="http://schemas.microsoft.com/office/powerpoint/2010/main" val="3150770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Feedback</a:t>
            </a:r>
            <a:endParaRPr lang="en-US" dirty="0"/>
          </a:p>
        </p:txBody>
      </p:sp>
      <p:pic>
        <p:nvPicPr>
          <p:cNvPr id="2051" name="Picture 3" descr="C:\Users\nzy37462\AppData\Local\Microsoft\Windows\Temporary Internet Files\Content.IE5\KMVNA37L\question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9900" y="2135981"/>
            <a:ext cx="56642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472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a:t>
            </a:r>
          </a:p>
        </p:txBody>
      </p:sp>
      <p:sp>
        <p:nvSpPr>
          <p:cNvPr id="3" name="Content Placeholder 2"/>
          <p:cNvSpPr>
            <a:spLocks noGrp="1"/>
          </p:cNvSpPr>
          <p:nvPr>
            <p:ph idx="1"/>
          </p:nvPr>
        </p:nvSpPr>
        <p:spPr/>
        <p:txBody>
          <a:bodyPr/>
          <a:lstStyle/>
          <a:p>
            <a:r>
              <a:rPr lang="en-US" dirty="0"/>
              <a:t>What is it?</a:t>
            </a:r>
          </a:p>
          <a:p>
            <a:r>
              <a:rPr lang="en-US" dirty="0"/>
              <a:t>How much does it cost?</a:t>
            </a:r>
          </a:p>
          <a:p>
            <a:r>
              <a:rPr lang="en-US" dirty="0"/>
              <a:t>Where do you find it?</a:t>
            </a:r>
          </a:p>
        </p:txBody>
      </p:sp>
    </p:spTree>
    <p:extLst>
      <p:ext uri="{BB962C8B-B14F-4D97-AF65-F5344CB8AC3E}">
        <p14:creationId xmlns:p14="http://schemas.microsoft.com/office/powerpoint/2010/main" val="2428873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that may Develop</a:t>
            </a:r>
          </a:p>
        </p:txBody>
      </p:sp>
      <p:sp>
        <p:nvSpPr>
          <p:cNvPr id="3" name="Content Placeholder 2"/>
          <p:cNvSpPr>
            <a:spLocks noGrp="1"/>
          </p:cNvSpPr>
          <p:nvPr>
            <p:ph idx="1"/>
          </p:nvPr>
        </p:nvSpPr>
        <p:spPr/>
        <p:txBody>
          <a:bodyPr>
            <a:normAutofit/>
          </a:bodyPr>
          <a:lstStyle/>
          <a:p>
            <a:r>
              <a:rPr lang="en-US" b="1" dirty="0"/>
              <a:t>Screening out environmental stimuli</a:t>
            </a:r>
          </a:p>
          <a:p>
            <a:r>
              <a:rPr lang="en-US" b="1" dirty="0"/>
              <a:t>Sustaining concentration</a:t>
            </a:r>
          </a:p>
          <a:p>
            <a:r>
              <a:rPr lang="en-US" b="1" dirty="0"/>
              <a:t>Maintaining stamina</a:t>
            </a:r>
          </a:p>
          <a:p>
            <a:r>
              <a:rPr lang="en-US" b="1" dirty="0"/>
              <a:t>Handling time pressures and multiple tasks</a:t>
            </a:r>
          </a:p>
          <a:p>
            <a:r>
              <a:rPr lang="en-US" b="1" dirty="0"/>
              <a:t>Interacting with others</a:t>
            </a:r>
          </a:p>
          <a:p>
            <a:r>
              <a:rPr lang="en-US" b="1" dirty="0"/>
              <a:t>Responding to negative feedback</a:t>
            </a:r>
            <a:endParaRPr lang="en-US" dirty="0"/>
          </a:p>
          <a:p>
            <a:endParaRPr lang="en-US" dirty="0"/>
          </a:p>
        </p:txBody>
      </p:sp>
    </p:spTree>
    <p:extLst>
      <p:ext uri="{BB962C8B-B14F-4D97-AF65-F5344CB8AC3E}">
        <p14:creationId xmlns:p14="http://schemas.microsoft.com/office/powerpoint/2010/main" val="1684704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Accommodations</a:t>
            </a:r>
            <a:endParaRPr lang="en-US" dirty="0"/>
          </a:p>
        </p:txBody>
      </p:sp>
      <p:sp>
        <p:nvSpPr>
          <p:cNvPr id="3" name="Content Placeholder 2"/>
          <p:cNvSpPr>
            <a:spLocks noGrp="1"/>
          </p:cNvSpPr>
          <p:nvPr>
            <p:ph idx="1"/>
          </p:nvPr>
        </p:nvSpPr>
        <p:spPr/>
        <p:txBody>
          <a:bodyPr/>
          <a:lstStyle/>
          <a:p>
            <a:r>
              <a:rPr lang="en-US" dirty="0" smtClean="0"/>
              <a:t>Bar code scanner</a:t>
            </a:r>
          </a:p>
          <a:p>
            <a:r>
              <a:rPr lang="en-US" dirty="0" smtClean="0"/>
              <a:t>QR Scanner</a:t>
            </a:r>
          </a:p>
          <a:p>
            <a:r>
              <a:rPr lang="en-US" dirty="0" smtClean="0"/>
              <a:t>Screen Readers</a:t>
            </a:r>
          </a:p>
          <a:p>
            <a:endParaRPr lang="en-US" dirty="0" smtClean="0"/>
          </a:p>
          <a:p>
            <a:endParaRPr lang="en-US" dirty="0" smtClean="0"/>
          </a:p>
          <a:p>
            <a:endParaRPr lang="en-US" dirty="0" smtClean="0"/>
          </a:p>
          <a:p>
            <a:endParaRPr lang="en-US" dirty="0"/>
          </a:p>
        </p:txBody>
      </p:sp>
      <p:pic>
        <p:nvPicPr>
          <p:cNvPr id="1026" name="Picture 2" descr="C:\Users\cfp53738\AppData\Local\Microsoft\Windows\Temporary Internet Files\Content.IE5\CUCG0YEO\mzl.fshpvssb[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143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fp53738\AppData\Local\Microsoft\Windows\Temporary Internet Files\Content.IE5\WK5EGEQF\Picture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2764" y="4068266"/>
            <a:ext cx="2614503" cy="148409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cfp53738\AppData\Local\Microsoft\Windows\Temporary Internet Files\Content.IE5\KSWQWSGH\App_Store_icôn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2766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396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a:t>What w</a:t>
            </a:r>
            <a:r>
              <a:rPr lang="en-US" dirty="0" smtClean="0"/>
              <a:t>e’re </a:t>
            </a:r>
            <a:r>
              <a:rPr lang="en-US" dirty="0"/>
              <a:t>going to talk about</a:t>
            </a:r>
          </a:p>
        </p:txBody>
      </p:sp>
      <p:sp>
        <p:nvSpPr>
          <p:cNvPr id="37" name="Content Placeholder 36"/>
          <p:cNvSpPr>
            <a:spLocks noGrp="1"/>
          </p:cNvSpPr>
          <p:nvPr>
            <p:ph idx="1"/>
          </p:nvPr>
        </p:nvSpPr>
        <p:spPr/>
        <p:txBody>
          <a:bodyPr>
            <a:normAutofit/>
          </a:bodyPr>
          <a:lstStyle/>
          <a:p>
            <a:r>
              <a:rPr lang="en-US" dirty="0" smtClean="0"/>
              <a:t>Etiquette</a:t>
            </a:r>
          </a:p>
          <a:p>
            <a:r>
              <a:rPr lang="en-US" dirty="0"/>
              <a:t>Self Disclosure</a:t>
            </a:r>
          </a:p>
          <a:p>
            <a:r>
              <a:rPr lang="en-US" dirty="0" smtClean="0"/>
              <a:t>Silent Disabilities</a:t>
            </a:r>
          </a:p>
          <a:p>
            <a:pPr marL="0" indent="0">
              <a:buNone/>
            </a:pPr>
            <a:r>
              <a:rPr lang="en-US" dirty="0"/>
              <a:t>	</a:t>
            </a:r>
            <a:r>
              <a:rPr lang="en-US" dirty="0" smtClean="0"/>
              <a:t>Autism</a:t>
            </a:r>
          </a:p>
          <a:p>
            <a:pPr marL="0" indent="0">
              <a:buNone/>
            </a:pPr>
            <a:r>
              <a:rPr lang="en-US" dirty="0"/>
              <a:t>	</a:t>
            </a:r>
            <a:r>
              <a:rPr lang="en-US" dirty="0" smtClean="0"/>
              <a:t>Learning Disabilities </a:t>
            </a:r>
          </a:p>
          <a:p>
            <a:pPr marL="0" indent="0">
              <a:buNone/>
            </a:pPr>
            <a:r>
              <a:rPr lang="en-US" dirty="0"/>
              <a:t>	</a:t>
            </a:r>
            <a:r>
              <a:rPr lang="en-US" dirty="0" smtClean="0"/>
              <a:t>Mental Health Disorders</a:t>
            </a:r>
          </a:p>
          <a:p>
            <a:r>
              <a:rPr lang="en-US" dirty="0" smtClean="0"/>
              <a:t>Accommodations</a:t>
            </a:r>
            <a:endParaRPr lang="en-US" dirty="0"/>
          </a:p>
        </p:txBody>
      </p:sp>
    </p:spTree>
    <p:extLst>
      <p:ext uri="{BB962C8B-B14F-4D97-AF65-F5344CB8AC3E}">
        <p14:creationId xmlns:p14="http://schemas.microsoft.com/office/powerpoint/2010/main" val="3696621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Input Devices</a:t>
            </a:r>
            <a:endParaRPr lang="en-US" dirty="0"/>
          </a:p>
        </p:txBody>
      </p:sp>
      <p:sp>
        <p:nvSpPr>
          <p:cNvPr id="3" name="Content Placeholder 2"/>
          <p:cNvSpPr>
            <a:spLocks noGrp="1"/>
          </p:cNvSpPr>
          <p:nvPr>
            <p:ph idx="1"/>
          </p:nvPr>
        </p:nvSpPr>
        <p:spPr/>
        <p:txBody>
          <a:bodyPr>
            <a:normAutofit/>
          </a:bodyPr>
          <a:lstStyle/>
          <a:p>
            <a:r>
              <a:rPr lang="en-US" b="1" dirty="0" smtClean="0"/>
              <a:t>Alternative Electronic pointing</a:t>
            </a:r>
            <a:r>
              <a:rPr lang="en-US" dirty="0"/>
              <a:t> </a:t>
            </a:r>
          </a:p>
          <a:p>
            <a:r>
              <a:rPr lang="en-US" b="1" dirty="0" smtClean="0"/>
              <a:t>Sip-and-puff</a:t>
            </a:r>
            <a:r>
              <a:rPr lang="en-US" dirty="0" smtClean="0"/>
              <a:t> </a:t>
            </a:r>
            <a:endParaRPr lang="en-US" dirty="0"/>
          </a:p>
          <a:p>
            <a:r>
              <a:rPr lang="en-US" b="1" dirty="0"/>
              <a:t>Wands </a:t>
            </a:r>
            <a:r>
              <a:rPr lang="en-US" b="1" dirty="0" smtClean="0"/>
              <a:t>and Sticks</a:t>
            </a:r>
            <a:endParaRPr lang="en-US" dirty="0"/>
          </a:p>
          <a:p>
            <a:r>
              <a:rPr lang="en-US" b="1" dirty="0" smtClean="0"/>
              <a:t>Joysticks</a:t>
            </a:r>
          </a:p>
          <a:p>
            <a:r>
              <a:rPr lang="en-US" b="1" dirty="0" smtClean="0"/>
              <a:t>Trackballs</a:t>
            </a:r>
            <a:endParaRPr lang="en-US" dirty="0"/>
          </a:p>
          <a:p>
            <a:r>
              <a:rPr lang="en-US" b="1" dirty="0" smtClean="0"/>
              <a:t>Touch Screen</a:t>
            </a:r>
            <a:endParaRPr lang="en-US" dirty="0"/>
          </a:p>
        </p:txBody>
      </p:sp>
    </p:spTree>
    <p:extLst>
      <p:ext uri="{BB962C8B-B14F-4D97-AF65-F5344CB8AC3E}">
        <p14:creationId xmlns:p14="http://schemas.microsoft.com/office/powerpoint/2010/main" val="1281524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Maintaining Concentration Audibly</a:t>
            </a:r>
            <a:endParaRPr lang="en-US" dirty="0"/>
          </a:p>
        </p:txBody>
      </p:sp>
      <p:sp>
        <p:nvSpPr>
          <p:cNvPr id="3" name="Content Placeholder 2"/>
          <p:cNvSpPr>
            <a:spLocks noGrp="1"/>
          </p:cNvSpPr>
          <p:nvPr>
            <p:ph idx="1"/>
          </p:nvPr>
        </p:nvSpPr>
        <p:spPr/>
        <p:txBody>
          <a:bodyPr>
            <a:normAutofit/>
          </a:bodyPr>
          <a:lstStyle/>
          <a:p>
            <a:r>
              <a:rPr lang="en-US" sz="4000" dirty="0"/>
              <a:t>Determine if working alone is possible (rather then in </a:t>
            </a:r>
            <a:r>
              <a:rPr lang="en-US" sz="4000" dirty="0" smtClean="0"/>
              <a:t>groups or relocate staff to minimize </a:t>
            </a:r>
            <a:endParaRPr lang="en-US" sz="4000" dirty="0"/>
          </a:p>
          <a:p>
            <a:r>
              <a:rPr lang="en-US" sz="4000" dirty="0" smtClean="0"/>
              <a:t>Music</a:t>
            </a:r>
            <a:r>
              <a:rPr lang="en-US" sz="4000" dirty="0"/>
              <a:t>, white noise, </a:t>
            </a:r>
            <a:r>
              <a:rPr lang="en-US" sz="4000" dirty="0" smtClean="0"/>
              <a:t>noise canceling headset (if allowed)</a:t>
            </a:r>
          </a:p>
          <a:p>
            <a:r>
              <a:rPr lang="en-US" sz="4000" dirty="0" smtClean="0"/>
              <a:t>Use sound absorption panels</a:t>
            </a:r>
            <a:endParaRPr lang="en-US" sz="4000" dirty="0"/>
          </a:p>
          <a:p>
            <a:endParaRPr lang="en-US" dirty="0"/>
          </a:p>
        </p:txBody>
      </p:sp>
    </p:spTree>
    <p:extLst>
      <p:ext uri="{BB962C8B-B14F-4D97-AF65-F5344CB8AC3E}">
        <p14:creationId xmlns:p14="http://schemas.microsoft.com/office/powerpoint/2010/main" val="2787580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Visual Distractions</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smtClean="0"/>
              <a:t>Space enclosures </a:t>
            </a:r>
            <a:endParaRPr lang="en-US" dirty="0"/>
          </a:p>
          <a:p>
            <a:pPr lvl="1">
              <a:buFont typeface="Arial" panose="020B0604020202020204" pitchFamily="34" charset="0"/>
              <a:buChar char="•"/>
            </a:pPr>
            <a:r>
              <a:rPr lang="en-US" dirty="0"/>
              <a:t>Reduce clutter </a:t>
            </a:r>
            <a:endParaRPr lang="en-US" dirty="0" smtClean="0"/>
          </a:p>
          <a:p>
            <a:pPr lvl="1">
              <a:buFont typeface="Arial" panose="020B0604020202020204" pitchFamily="34" charset="0"/>
              <a:buChar char="•"/>
            </a:pPr>
            <a:r>
              <a:rPr lang="en-US" dirty="0" smtClean="0"/>
              <a:t>Redesign or Relocate office</a:t>
            </a:r>
          </a:p>
          <a:p>
            <a:pPr lvl="1">
              <a:buFont typeface="Arial" panose="020B0604020202020204" pitchFamily="34" charset="0"/>
              <a:buChar char="•"/>
            </a:pPr>
            <a:r>
              <a:rPr lang="en-US" dirty="0" smtClean="0"/>
              <a:t>Provide visual</a:t>
            </a:r>
            <a:endParaRPr lang="en-US" dirty="0"/>
          </a:p>
          <a:p>
            <a:pPr marL="0" indent="0">
              <a:buNone/>
            </a:pPr>
            <a:endParaRPr lang="en-US" dirty="0"/>
          </a:p>
        </p:txBody>
      </p:sp>
    </p:spTree>
    <p:extLst>
      <p:ext uri="{BB962C8B-B14F-4D97-AF65-F5344CB8AC3E}">
        <p14:creationId xmlns:p14="http://schemas.microsoft.com/office/powerpoint/2010/main" val="3821611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Assistance:</a:t>
            </a:r>
            <a:endParaRPr lang="en-US" dirty="0"/>
          </a:p>
        </p:txBody>
      </p:sp>
      <p:sp>
        <p:nvSpPr>
          <p:cNvPr id="3" name="Content Placeholder 2"/>
          <p:cNvSpPr>
            <a:spLocks noGrp="1"/>
          </p:cNvSpPr>
          <p:nvPr>
            <p:ph idx="1"/>
          </p:nvPr>
        </p:nvSpPr>
        <p:spPr/>
        <p:txBody>
          <a:bodyPr>
            <a:normAutofit/>
          </a:bodyPr>
          <a:lstStyle/>
          <a:p>
            <a:r>
              <a:rPr lang="en-US" dirty="0" smtClean="0"/>
              <a:t>Weekly chats</a:t>
            </a:r>
            <a:endParaRPr lang="en-US" dirty="0"/>
          </a:p>
          <a:p>
            <a:r>
              <a:rPr lang="en-US" dirty="0" smtClean="0"/>
              <a:t>Job </a:t>
            </a:r>
            <a:r>
              <a:rPr lang="en-US" dirty="0"/>
              <a:t>coach to teach/reinforce organization skills </a:t>
            </a:r>
          </a:p>
          <a:p>
            <a:r>
              <a:rPr lang="en-US" dirty="0" smtClean="0"/>
              <a:t>Mentors</a:t>
            </a:r>
            <a:endParaRPr lang="en-US" dirty="0"/>
          </a:p>
          <a:p>
            <a:r>
              <a:rPr lang="en-US" dirty="0" smtClean="0"/>
              <a:t>Provide help prioritize </a:t>
            </a:r>
            <a:r>
              <a:rPr lang="en-US" dirty="0"/>
              <a:t>tasks </a:t>
            </a:r>
          </a:p>
          <a:p>
            <a:r>
              <a:rPr lang="en-US" dirty="0" smtClean="0"/>
              <a:t>Help prioritizing</a:t>
            </a:r>
            <a:endParaRPr lang="en-US" dirty="0"/>
          </a:p>
          <a:p>
            <a:r>
              <a:rPr lang="en-US" dirty="0" smtClean="0"/>
              <a:t>Provides “Cheat sheet”</a:t>
            </a:r>
            <a:endParaRPr lang="en-US" dirty="0"/>
          </a:p>
          <a:p>
            <a:endParaRPr lang="en-US" dirty="0"/>
          </a:p>
        </p:txBody>
      </p:sp>
    </p:spTree>
    <p:extLst>
      <p:ext uri="{BB962C8B-B14F-4D97-AF65-F5344CB8AC3E}">
        <p14:creationId xmlns:p14="http://schemas.microsoft.com/office/powerpoint/2010/main" val="337117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Speaking / communication</a:t>
            </a:r>
            <a:endParaRPr lang="en-US" dirty="0"/>
          </a:p>
        </p:txBody>
      </p:sp>
      <p:sp>
        <p:nvSpPr>
          <p:cNvPr id="5" name="Content Placeholder 4"/>
          <p:cNvSpPr>
            <a:spLocks noGrp="1"/>
          </p:cNvSpPr>
          <p:nvPr>
            <p:ph idx="1"/>
          </p:nvPr>
        </p:nvSpPr>
        <p:spPr/>
        <p:txBody>
          <a:bodyPr>
            <a:normAutofit/>
          </a:bodyPr>
          <a:lstStyle/>
          <a:p>
            <a:r>
              <a:rPr lang="en-US" sz="3600" dirty="0" smtClean="0"/>
              <a:t>Topic switching</a:t>
            </a:r>
            <a:endParaRPr lang="en-US" sz="3600" dirty="0"/>
          </a:p>
          <a:p>
            <a:r>
              <a:rPr lang="en-US" sz="3600" dirty="0" smtClean="0"/>
              <a:t>Specific instructions for meetings</a:t>
            </a:r>
            <a:endParaRPr lang="en-US" sz="3600" dirty="0"/>
          </a:p>
          <a:p>
            <a:r>
              <a:rPr lang="en-US" sz="3600" dirty="0" smtClean="0"/>
              <a:t>Allow written responses</a:t>
            </a:r>
            <a:endParaRPr lang="en-US" sz="3600" dirty="0"/>
          </a:p>
          <a:p>
            <a:r>
              <a:rPr lang="en-US" sz="3600" dirty="0" smtClean="0"/>
              <a:t>A friend / advocate for meetings / performance reviews</a:t>
            </a:r>
            <a:endParaRPr lang="en-US" sz="3600" dirty="0"/>
          </a:p>
          <a:p>
            <a:endParaRPr lang="en-US" sz="3600" dirty="0" smtClean="0"/>
          </a:p>
          <a:p>
            <a:endParaRPr lang="en-US" dirty="0"/>
          </a:p>
        </p:txBody>
      </p:sp>
    </p:spTree>
    <p:extLst>
      <p:ext uri="{BB962C8B-B14F-4D97-AF65-F5344CB8AC3E}">
        <p14:creationId xmlns:p14="http://schemas.microsoft.com/office/powerpoint/2010/main" val="2614003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Picture instructions</a:t>
            </a:r>
            <a:br>
              <a:rPr lang="en-US" dirty="0" smtClean="0"/>
            </a:br>
            <a:endParaRPr lang="en-US" dirty="0"/>
          </a:p>
        </p:txBody>
      </p:sp>
      <p:pic>
        <p:nvPicPr>
          <p:cNvPr id="3074" name="Picture 2" descr="C:\Users\cfp53738\AppData\Local\Microsoft\Windows\Temporary Internet Files\Content.IE5\KSWQWSGH\handwashing-graphic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4067756" cy="45259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fp53738\AppData\Local\Microsoft\Windows\Temporary Internet Files\Content.IE5\CUCG0YEO\8A6_Ma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38400"/>
            <a:ext cx="436626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774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Atypical Body Movements</a:t>
            </a:r>
            <a:endParaRPr lang="en-US" dirty="0"/>
          </a:p>
        </p:txBody>
      </p:sp>
      <p:sp>
        <p:nvSpPr>
          <p:cNvPr id="3" name="Content Placeholder 2"/>
          <p:cNvSpPr>
            <a:spLocks noGrp="1"/>
          </p:cNvSpPr>
          <p:nvPr>
            <p:ph idx="1"/>
          </p:nvPr>
        </p:nvSpPr>
        <p:spPr/>
        <p:txBody>
          <a:bodyPr>
            <a:normAutofit/>
          </a:bodyPr>
          <a:lstStyle/>
          <a:p>
            <a:r>
              <a:rPr lang="en-US" dirty="0" smtClean="0"/>
              <a:t>Provide </a:t>
            </a:r>
            <a:r>
              <a:rPr lang="en-US" dirty="0"/>
              <a:t>structured breaks to create an outlet for physical activity </a:t>
            </a:r>
          </a:p>
          <a:p>
            <a:r>
              <a:rPr lang="en-US" dirty="0" smtClean="0"/>
              <a:t>Sensory items</a:t>
            </a:r>
            <a:endParaRPr lang="en-US" dirty="0"/>
          </a:p>
          <a:p>
            <a:r>
              <a:rPr lang="en-US" dirty="0" smtClean="0"/>
              <a:t>Telecommuting</a:t>
            </a:r>
            <a:endParaRPr lang="en-US" dirty="0"/>
          </a:p>
          <a:p>
            <a:r>
              <a:rPr lang="en-US" dirty="0" smtClean="0"/>
              <a:t>Scheduled Breaks</a:t>
            </a:r>
            <a:endParaRPr lang="en-US" dirty="0"/>
          </a:p>
          <a:p>
            <a:r>
              <a:rPr lang="en-US" dirty="0" smtClean="0"/>
              <a:t>Review Conduct Policy</a:t>
            </a:r>
            <a:endParaRPr lang="en-US" dirty="0"/>
          </a:p>
          <a:p>
            <a:r>
              <a:rPr lang="en-US" dirty="0" smtClean="0"/>
              <a:t>Adapting the environment</a:t>
            </a:r>
            <a:endParaRPr lang="en-US" dirty="0"/>
          </a:p>
          <a:p>
            <a:endParaRPr lang="en-US" dirty="0"/>
          </a:p>
        </p:txBody>
      </p:sp>
    </p:spTree>
    <p:extLst>
      <p:ext uri="{BB962C8B-B14F-4D97-AF65-F5344CB8AC3E}">
        <p14:creationId xmlns:p14="http://schemas.microsoft.com/office/powerpoint/2010/main" val="3970221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a:t>
            </a:r>
            <a:endParaRPr lang="en-US" dirty="0"/>
          </a:p>
        </p:txBody>
      </p:sp>
      <p:sp>
        <p:nvSpPr>
          <p:cNvPr id="3" name="Content Placeholder 2"/>
          <p:cNvSpPr>
            <a:spLocks noGrp="1"/>
          </p:cNvSpPr>
          <p:nvPr>
            <p:ph idx="1"/>
          </p:nvPr>
        </p:nvSpPr>
        <p:spPr/>
        <p:txBody>
          <a:bodyPr>
            <a:normAutofit/>
          </a:bodyPr>
          <a:lstStyle/>
          <a:p>
            <a:r>
              <a:rPr lang="en-US" dirty="0" smtClean="0"/>
              <a:t>Divide </a:t>
            </a:r>
            <a:r>
              <a:rPr lang="en-US" dirty="0"/>
              <a:t>large assignments into several small tasks </a:t>
            </a:r>
          </a:p>
          <a:p>
            <a:r>
              <a:rPr lang="en-US" dirty="0" smtClean="0"/>
              <a:t>Timers</a:t>
            </a:r>
            <a:endParaRPr lang="en-US" dirty="0"/>
          </a:p>
          <a:p>
            <a:r>
              <a:rPr lang="en-US" dirty="0" smtClean="0"/>
              <a:t>Checklist</a:t>
            </a:r>
            <a:endParaRPr lang="en-US" dirty="0"/>
          </a:p>
          <a:p>
            <a:r>
              <a:rPr lang="en-US" dirty="0" smtClean="0"/>
              <a:t>Electronic </a:t>
            </a:r>
            <a:r>
              <a:rPr lang="en-US" dirty="0"/>
              <a:t>or handheld </a:t>
            </a:r>
            <a:endParaRPr lang="en-US" dirty="0" smtClean="0"/>
          </a:p>
          <a:p>
            <a:r>
              <a:rPr lang="en-US" dirty="0" smtClean="0"/>
              <a:t>Wall calendars</a:t>
            </a:r>
            <a:endParaRPr lang="en-US" dirty="0"/>
          </a:p>
        </p:txBody>
      </p:sp>
    </p:spTree>
    <p:extLst>
      <p:ext uri="{BB962C8B-B14F-4D97-AF65-F5344CB8AC3E}">
        <p14:creationId xmlns:p14="http://schemas.microsoft.com/office/powerpoint/2010/main" val="1014519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normAutofit lnSpcReduction="10000"/>
          </a:bodyPr>
          <a:lstStyle/>
          <a:p>
            <a:r>
              <a:rPr lang="en-US" dirty="0" smtClean="0"/>
              <a:t>Additional time</a:t>
            </a:r>
          </a:p>
          <a:p>
            <a:r>
              <a:rPr lang="en-US" dirty="0" smtClean="0"/>
              <a:t>Refreshers</a:t>
            </a:r>
          </a:p>
          <a:p>
            <a:r>
              <a:rPr lang="en-US" dirty="0" smtClean="0"/>
              <a:t>Verbal cues</a:t>
            </a:r>
          </a:p>
          <a:p>
            <a:r>
              <a:rPr lang="en-US" dirty="0" smtClean="0"/>
              <a:t>Flowcharts</a:t>
            </a:r>
          </a:p>
          <a:p>
            <a:r>
              <a:rPr lang="en-US" dirty="0" smtClean="0"/>
              <a:t>Picture Cues</a:t>
            </a:r>
          </a:p>
          <a:p>
            <a:r>
              <a:rPr lang="en-US" dirty="0" smtClean="0"/>
              <a:t>Post-it Notes</a:t>
            </a:r>
          </a:p>
          <a:p>
            <a:r>
              <a:rPr lang="en-US" dirty="0" smtClean="0"/>
              <a:t>Timer for reminders</a:t>
            </a:r>
          </a:p>
          <a:p>
            <a:r>
              <a:rPr lang="en-US" dirty="0" smtClean="0"/>
              <a:t>Apps</a:t>
            </a:r>
            <a:endParaRPr lang="en-US" dirty="0"/>
          </a:p>
        </p:txBody>
      </p:sp>
      <p:pic>
        <p:nvPicPr>
          <p:cNvPr id="4102" name="Picture 6" descr="C:\Users\cfp53738\AppData\Local\Microsoft\Windows\Temporary Internet Files\Content.IE5\FGCYEIC2\ti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39163"/>
            <a:ext cx="23336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5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Management</a:t>
            </a:r>
          </a:p>
        </p:txBody>
      </p:sp>
      <p:sp>
        <p:nvSpPr>
          <p:cNvPr id="3" name="Content Placeholder 2"/>
          <p:cNvSpPr>
            <a:spLocks noGrp="1"/>
          </p:cNvSpPr>
          <p:nvPr>
            <p:ph idx="1"/>
          </p:nvPr>
        </p:nvSpPr>
        <p:spPr/>
        <p:txBody>
          <a:bodyPr>
            <a:normAutofit/>
          </a:bodyPr>
          <a:lstStyle/>
          <a:p>
            <a:r>
              <a:rPr lang="en-US" dirty="0" smtClean="0"/>
              <a:t>Praise </a:t>
            </a:r>
            <a:r>
              <a:rPr lang="en-US" dirty="0"/>
              <a:t>and positive reinforcement </a:t>
            </a:r>
          </a:p>
          <a:p>
            <a:r>
              <a:rPr lang="en-US" dirty="0" smtClean="0"/>
              <a:t>Allow </a:t>
            </a:r>
            <a:r>
              <a:rPr lang="en-US" dirty="0"/>
              <a:t>employee to make telephone calls for support </a:t>
            </a:r>
          </a:p>
          <a:p>
            <a:r>
              <a:rPr lang="en-US" dirty="0"/>
              <a:t>Provide sensitivity training for workforce </a:t>
            </a:r>
          </a:p>
          <a:p>
            <a:r>
              <a:rPr lang="en-US" dirty="0" smtClean="0"/>
              <a:t>Support </a:t>
            </a:r>
            <a:r>
              <a:rPr lang="en-US" dirty="0"/>
              <a:t>animal </a:t>
            </a:r>
          </a:p>
          <a:p>
            <a:r>
              <a:rPr lang="en-US" dirty="0"/>
              <a:t>Modify work schedule </a:t>
            </a:r>
          </a:p>
          <a:p>
            <a:endParaRPr lang="en-US" dirty="0"/>
          </a:p>
        </p:txBody>
      </p:sp>
    </p:spTree>
    <p:extLst>
      <p:ext uri="{BB962C8B-B14F-4D97-AF65-F5344CB8AC3E}">
        <p14:creationId xmlns:p14="http://schemas.microsoft.com/office/powerpoint/2010/main" val="3023639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Etiquette</a:t>
            </a:r>
            <a:endParaRPr lang="en-US" dirty="0"/>
          </a:p>
        </p:txBody>
      </p:sp>
      <p:sp>
        <p:nvSpPr>
          <p:cNvPr id="3" name="Content Placeholder 2"/>
          <p:cNvSpPr>
            <a:spLocks noGrp="1"/>
          </p:cNvSpPr>
          <p:nvPr>
            <p:ph idx="1"/>
          </p:nvPr>
        </p:nvSpPr>
        <p:spPr/>
        <p:txBody>
          <a:bodyPr/>
          <a:lstStyle/>
          <a:p>
            <a:pPr marL="0" indent="0">
              <a:buNone/>
            </a:pPr>
            <a:r>
              <a:rPr lang="en-US" dirty="0" smtClean="0"/>
              <a:t>Its all about respect…</a:t>
            </a:r>
          </a:p>
          <a:p>
            <a:r>
              <a:rPr lang="en-US" dirty="0" smtClean="0"/>
              <a:t>If </a:t>
            </a:r>
            <a:r>
              <a:rPr lang="en-US" dirty="0"/>
              <a:t>you’re unsure of anything – Ask</a:t>
            </a:r>
          </a:p>
          <a:p>
            <a:r>
              <a:rPr lang="en-US" dirty="0"/>
              <a:t>Don’t Assume anything – Someone will always surprise you</a:t>
            </a:r>
          </a:p>
          <a:p>
            <a:r>
              <a:rPr lang="en-US" dirty="0"/>
              <a:t>Talk to an adult like they are an adult</a:t>
            </a:r>
          </a:p>
          <a:p>
            <a:r>
              <a:rPr lang="en-US" dirty="0"/>
              <a:t>Don’t patronize</a:t>
            </a:r>
          </a:p>
          <a:p>
            <a:endParaRPr lang="en-US" dirty="0"/>
          </a:p>
        </p:txBody>
      </p:sp>
    </p:spTree>
    <p:extLst>
      <p:ext uri="{BB962C8B-B14F-4D97-AF65-F5344CB8AC3E}">
        <p14:creationId xmlns:p14="http://schemas.microsoft.com/office/powerpoint/2010/main" val="1751064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a:t>
            </a:r>
            <a:endParaRPr lang="en-US" dirty="0"/>
          </a:p>
        </p:txBody>
      </p:sp>
      <p:sp>
        <p:nvSpPr>
          <p:cNvPr id="3" name="Content Placeholder 2"/>
          <p:cNvSpPr>
            <a:spLocks noGrp="1"/>
          </p:cNvSpPr>
          <p:nvPr>
            <p:ph idx="1"/>
          </p:nvPr>
        </p:nvSpPr>
        <p:spPr/>
        <p:txBody>
          <a:bodyPr/>
          <a:lstStyle/>
          <a:p>
            <a:r>
              <a:rPr lang="en-US" dirty="0" smtClean="0"/>
              <a:t>Fragrance sensitivity- good air flow,</a:t>
            </a:r>
          </a:p>
          <a:p>
            <a:pPr marL="0" indent="0">
              <a:buNone/>
            </a:pPr>
            <a:r>
              <a:rPr lang="en-US" dirty="0"/>
              <a:t>	</a:t>
            </a:r>
            <a:r>
              <a:rPr lang="en-US" dirty="0" smtClean="0"/>
              <a:t> air purification systems, etc.</a:t>
            </a:r>
          </a:p>
          <a:p>
            <a:r>
              <a:rPr lang="en-US" dirty="0" smtClean="0"/>
              <a:t>Light sensitivity – move to a different area, provide colored glasses</a:t>
            </a:r>
          </a:p>
          <a:p>
            <a:r>
              <a:rPr lang="en-US" dirty="0" smtClean="0"/>
              <a:t>Noise sensitivity – mask distracting sounds, move employee away from office noise if possible</a:t>
            </a:r>
          </a:p>
          <a:p>
            <a:endParaRPr lang="en-US" dirty="0" smtClean="0"/>
          </a:p>
        </p:txBody>
      </p:sp>
      <p:pic>
        <p:nvPicPr>
          <p:cNvPr id="5122" name="Picture 2" descr="C:\Users\cfp53738\AppData\Local\Microsoft\Windows\Temporary Internet Files\Content.IE5\CUCG0YEO\fragrance_free_z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177" y="428625"/>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fp53738\AppData\Local\Microsoft\Windows\Temporary Internet Files\Content.IE5\CUCG0YEO\purple-sunglasse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9743" y="4724400"/>
            <a:ext cx="2191613" cy="111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421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Structure</a:t>
            </a:r>
            <a:endParaRPr lang="en-US" dirty="0"/>
          </a:p>
        </p:txBody>
      </p:sp>
      <p:sp>
        <p:nvSpPr>
          <p:cNvPr id="3" name="Content Placeholder 2"/>
          <p:cNvSpPr>
            <a:spLocks noGrp="1"/>
          </p:cNvSpPr>
          <p:nvPr>
            <p:ph idx="1"/>
          </p:nvPr>
        </p:nvSpPr>
        <p:spPr/>
        <p:txBody>
          <a:bodyPr/>
          <a:lstStyle/>
          <a:p>
            <a:r>
              <a:rPr lang="en-US" dirty="0" smtClean="0"/>
              <a:t>Provide review of policy</a:t>
            </a:r>
          </a:p>
          <a:p>
            <a:r>
              <a:rPr lang="en-US" dirty="0" smtClean="0"/>
              <a:t>Adjust method of supervision</a:t>
            </a:r>
          </a:p>
          <a:p>
            <a:r>
              <a:rPr lang="en-US" dirty="0" smtClean="0"/>
              <a:t>Give concrete examples and consequences</a:t>
            </a:r>
          </a:p>
          <a:p>
            <a:r>
              <a:rPr lang="en-US" dirty="0" smtClean="0"/>
              <a:t>Use Employee Assistance Program if available</a:t>
            </a:r>
          </a:p>
        </p:txBody>
      </p:sp>
    </p:spTree>
    <p:extLst>
      <p:ext uri="{BB962C8B-B14F-4D97-AF65-F5344CB8AC3E}">
        <p14:creationId xmlns:p14="http://schemas.microsoft.com/office/powerpoint/2010/main" val="427578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 </a:t>
            </a:r>
            <a:r>
              <a:rPr lang="en-US" dirty="0" smtClean="0"/>
              <a:t>    </a:t>
            </a:r>
            <a:r>
              <a:rPr lang="en-US" sz="4500" b="1" dirty="0" smtClean="0"/>
              <a:t>Fine Motor </a:t>
            </a:r>
            <a:r>
              <a:rPr lang="en-US" sz="4500" dirty="0" smtClean="0"/>
              <a:t>	</a:t>
            </a:r>
          </a:p>
          <a:p>
            <a:pPr marL="457200" lvl="1" indent="0">
              <a:buNone/>
            </a:pPr>
            <a:r>
              <a:rPr lang="en-US" sz="4500" dirty="0" smtClean="0"/>
              <a:t>	</a:t>
            </a:r>
            <a:r>
              <a:rPr lang="en-US" sz="4500" dirty="0" err="1" smtClean="0"/>
              <a:t>Dexteria</a:t>
            </a:r>
            <a:r>
              <a:rPr lang="en-US" sz="4500" dirty="0" smtClean="0"/>
              <a:t> </a:t>
            </a:r>
            <a:r>
              <a:rPr lang="en-US" sz="4500" dirty="0" smtClean="0">
                <a:hlinkClick r:id="rId3"/>
              </a:rPr>
              <a:t>Android</a:t>
            </a:r>
            <a:r>
              <a:rPr lang="en-US" sz="4500" dirty="0" smtClean="0"/>
              <a:t> </a:t>
            </a:r>
            <a:r>
              <a:rPr lang="en-US" sz="4500" dirty="0"/>
              <a:t>($9.99) and </a:t>
            </a:r>
            <a:r>
              <a:rPr lang="en-US" sz="4500" dirty="0">
                <a:hlinkClick r:id="rId4"/>
              </a:rPr>
              <a:t>iOS</a:t>
            </a:r>
            <a:r>
              <a:rPr lang="en-US" sz="4500" dirty="0"/>
              <a:t> ($</a:t>
            </a:r>
            <a:r>
              <a:rPr lang="en-US" sz="4500" dirty="0" smtClean="0"/>
              <a:t>3.99)</a:t>
            </a:r>
          </a:p>
          <a:p>
            <a:pPr marL="457200" lvl="1" indent="0">
              <a:buNone/>
            </a:pPr>
            <a:r>
              <a:rPr lang="en-US" sz="4500" b="1" dirty="0" smtClean="0"/>
              <a:t>Visual </a:t>
            </a:r>
            <a:r>
              <a:rPr lang="en-US" sz="4500" b="1" dirty="0"/>
              <a:t>Perceptual </a:t>
            </a:r>
            <a:r>
              <a:rPr lang="en-US" sz="4500" b="1" dirty="0" smtClean="0"/>
              <a:t>Skills</a:t>
            </a:r>
          </a:p>
          <a:p>
            <a:pPr marL="457200" lvl="1" indent="0">
              <a:buNone/>
            </a:pPr>
            <a:r>
              <a:rPr lang="en-US" sz="4500" b="1" dirty="0"/>
              <a:t>	</a:t>
            </a:r>
            <a:r>
              <a:rPr lang="en-US" sz="4500" dirty="0" smtClean="0"/>
              <a:t>Rush Hour </a:t>
            </a:r>
            <a:r>
              <a:rPr lang="en-US" sz="4500" u="sng" dirty="0" smtClean="0">
                <a:solidFill>
                  <a:schemeClr val="tx2"/>
                </a:solidFill>
              </a:rPr>
              <a:t>Android</a:t>
            </a:r>
            <a:r>
              <a:rPr lang="en-US" sz="4500" dirty="0" smtClean="0"/>
              <a:t> and </a:t>
            </a:r>
            <a:r>
              <a:rPr lang="en-US" sz="4500" u="sng" dirty="0" smtClean="0">
                <a:solidFill>
                  <a:schemeClr val="tx2"/>
                </a:solidFill>
              </a:rPr>
              <a:t>iOS</a:t>
            </a:r>
            <a:r>
              <a:rPr lang="en-US" sz="4500" u="sng" dirty="0" smtClean="0"/>
              <a:t> </a:t>
            </a:r>
            <a:r>
              <a:rPr lang="en-US" sz="4500" dirty="0" smtClean="0"/>
              <a:t>Free</a:t>
            </a:r>
          </a:p>
          <a:p>
            <a:pPr marL="457200" lvl="1" indent="0">
              <a:buNone/>
            </a:pPr>
            <a:r>
              <a:rPr lang="en-US" sz="4500" b="1" dirty="0" smtClean="0"/>
              <a:t>Communication / Accommodation</a:t>
            </a:r>
          </a:p>
          <a:p>
            <a:pPr marL="457200" lvl="1" indent="0">
              <a:buNone/>
            </a:pPr>
            <a:r>
              <a:rPr lang="en-US" sz="4500" b="1" dirty="0"/>
              <a:t>	</a:t>
            </a:r>
            <a:r>
              <a:rPr lang="en-US" sz="4500" b="1" dirty="0" smtClean="0"/>
              <a:t>Dragon Dictate </a:t>
            </a:r>
            <a:r>
              <a:rPr lang="en-US" sz="4500" dirty="0">
                <a:hlinkClick r:id="rId5"/>
              </a:rPr>
              <a:t>Android</a:t>
            </a:r>
            <a:r>
              <a:rPr lang="en-US" sz="4500" dirty="0"/>
              <a:t> (free) and </a:t>
            </a:r>
            <a:r>
              <a:rPr lang="en-US" sz="4500" dirty="0">
                <a:hlinkClick r:id="rId6"/>
              </a:rPr>
              <a:t>iOS</a:t>
            </a:r>
            <a:r>
              <a:rPr lang="en-US" sz="4500" dirty="0"/>
              <a:t> (free</a:t>
            </a:r>
            <a:r>
              <a:rPr lang="en-US" sz="4500" dirty="0" smtClean="0"/>
              <a:t>)</a:t>
            </a:r>
          </a:p>
          <a:p>
            <a:pPr marL="457200" lvl="1" indent="0">
              <a:buNone/>
            </a:pPr>
            <a:r>
              <a:rPr lang="en-US" sz="4500" b="1" dirty="0"/>
              <a:t>	</a:t>
            </a:r>
            <a:r>
              <a:rPr lang="en-US" sz="4500" b="1" dirty="0" smtClean="0"/>
              <a:t>Snap Type</a:t>
            </a:r>
            <a:r>
              <a:rPr lang="en-US" sz="4500" b="1" u="sng" dirty="0" smtClean="0">
                <a:solidFill>
                  <a:schemeClr val="tx2"/>
                </a:solidFill>
              </a:rPr>
              <a:t> </a:t>
            </a:r>
            <a:r>
              <a:rPr lang="en-US" sz="4500" b="1" u="sng" dirty="0" smtClean="0">
                <a:solidFill>
                  <a:schemeClr val="accent1"/>
                </a:solidFill>
              </a:rPr>
              <a:t>iOS</a:t>
            </a:r>
            <a:r>
              <a:rPr lang="en-US" sz="4500" b="1" u="sng" dirty="0" smtClean="0">
                <a:solidFill>
                  <a:schemeClr val="tx2"/>
                </a:solidFill>
              </a:rPr>
              <a:t> </a:t>
            </a:r>
            <a:r>
              <a:rPr lang="en-US" sz="4500" b="1" dirty="0" smtClean="0"/>
              <a:t>free</a:t>
            </a:r>
          </a:p>
          <a:p>
            <a:pPr marL="457200" lvl="1" indent="0">
              <a:buNone/>
            </a:pPr>
            <a:endParaRPr lang="en-US" sz="4500" dirty="0" smtClean="0"/>
          </a:p>
          <a:p>
            <a:pPr marL="457200" lvl="1" indent="0">
              <a:buNone/>
            </a:pPr>
            <a:endParaRPr lang="en-US" sz="4500" dirty="0" smtClean="0"/>
          </a:p>
          <a:p>
            <a:pPr marL="457200" lvl="1" indent="0">
              <a:buNone/>
            </a:pPr>
            <a:endParaRPr lang="en-US" dirty="0"/>
          </a:p>
          <a:p>
            <a:pPr marL="457200" lvl="1" indent="0">
              <a:buNone/>
            </a:pPr>
            <a:r>
              <a:rPr lang="en-US" dirty="0" smtClean="0"/>
              <a:t>	</a:t>
            </a:r>
          </a:p>
        </p:txBody>
      </p:sp>
    </p:spTree>
    <p:extLst>
      <p:ext uri="{BB962C8B-B14F-4D97-AF65-F5344CB8AC3E}">
        <p14:creationId xmlns:p14="http://schemas.microsoft.com/office/powerpoint/2010/main" val="739840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a:t>
            </a:r>
            <a:endParaRPr lang="en-US" dirty="0"/>
          </a:p>
        </p:txBody>
      </p:sp>
      <p:sp>
        <p:nvSpPr>
          <p:cNvPr id="3" name="Content Placeholder 2"/>
          <p:cNvSpPr>
            <a:spLocks noGrp="1"/>
          </p:cNvSpPr>
          <p:nvPr>
            <p:ph idx="1"/>
          </p:nvPr>
        </p:nvSpPr>
        <p:spPr/>
        <p:txBody>
          <a:bodyPr>
            <a:normAutofit/>
          </a:bodyPr>
          <a:lstStyle/>
          <a:p>
            <a:pPr marL="457200" lvl="1" indent="0">
              <a:buNone/>
            </a:pPr>
            <a:r>
              <a:rPr lang="en-US" sz="3200" b="1" dirty="0"/>
              <a:t>Social Participation</a:t>
            </a:r>
          </a:p>
          <a:p>
            <a:pPr marL="457200" lvl="1" indent="0">
              <a:buNone/>
            </a:pPr>
            <a:r>
              <a:rPr lang="en-US" sz="3200" b="1" dirty="0"/>
              <a:t>	First Then Visual Schedule </a:t>
            </a:r>
            <a:r>
              <a:rPr lang="en-US" sz="3200" dirty="0">
                <a:hlinkClick r:id="rId3"/>
              </a:rPr>
              <a:t>Android</a:t>
            </a:r>
            <a:r>
              <a:rPr lang="en-US" sz="3200" dirty="0"/>
              <a:t> ($4.99) and </a:t>
            </a:r>
            <a:r>
              <a:rPr lang="en-US" sz="3200" dirty="0">
                <a:hlinkClick r:id="rId4"/>
              </a:rPr>
              <a:t>iOS</a:t>
            </a:r>
            <a:r>
              <a:rPr lang="en-US" sz="3200" dirty="0"/>
              <a:t> ($9.99</a:t>
            </a:r>
            <a:r>
              <a:rPr lang="en-US" sz="3200" dirty="0" smtClean="0"/>
              <a:t>)</a:t>
            </a:r>
            <a:endParaRPr lang="en-US" sz="3200" dirty="0"/>
          </a:p>
          <a:p>
            <a:pPr marL="457200" lvl="1" indent="0">
              <a:buNone/>
            </a:pPr>
            <a:r>
              <a:rPr lang="en-US" sz="3200" b="1" dirty="0"/>
              <a:t>Time Management and </a:t>
            </a:r>
            <a:r>
              <a:rPr lang="en-US" sz="3200" b="1" dirty="0" smtClean="0"/>
              <a:t>Organization</a:t>
            </a:r>
          </a:p>
          <a:p>
            <a:pPr marL="457200" lvl="1" indent="0">
              <a:buNone/>
            </a:pPr>
            <a:r>
              <a:rPr lang="en-US" sz="3200" b="1" dirty="0"/>
              <a:t>	</a:t>
            </a:r>
            <a:r>
              <a:rPr lang="en-US" sz="3200" b="1" dirty="0" err="1"/>
              <a:t>Toodledo</a:t>
            </a:r>
            <a:r>
              <a:rPr lang="en-US" sz="3200" b="1" dirty="0"/>
              <a:t>: </a:t>
            </a:r>
            <a:r>
              <a:rPr lang="en-US" sz="3200" dirty="0" smtClean="0">
                <a:hlinkClick r:id="rId5"/>
              </a:rPr>
              <a:t>Android</a:t>
            </a:r>
            <a:r>
              <a:rPr lang="en-US" sz="3200" dirty="0" smtClean="0"/>
              <a:t> </a:t>
            </a:r>
            <a:r>
              <a:rPr lang="en-US" sz="3200" dirty="0"/>
              <a:t>(free) and </a:t>
            </a:r>
            <a:r>
              <a:rPr lang="en-US" sz="3200" dirty="0">
                <a:hlinkClick r:id="rId6"/>
              </a:rPr>
              <a:t>iOS</a:t>
            </a:r>
            <a:r>
              <a:rPr lang="en-US" sz="3200" dirty="0"/>
              <a:t> ($2.99</a:t>
            </a:r>
            <a:r>
              <a:rPr lang="en-US" sz="3200" dirty="0" smtClean="0"/>
              <a:t>)</a:t>
            </a:r>
          </a:p>
          <a:p>
            <a:pPr marL="0" indent="0">
              <a:buNone/>
            </a:pPr>
            <a:r>
              <a:rPr lang="en-US" b="1" dirty="0"/>
              <a:t> </a:t>
            </a:r>
            <a:r>
              <a:rPr lang="en-US" b="1" dirty="0" smtClean="0"/>
              <a:t>     </a:t>
            </a:r>
            <a:r>
              <a:rPr lang="en-US" b="1" dirty="0" err="1" smtClean="0"/>
              <a:t>MyHomework</a:t>
            </a:r>
            <a:r>
              <a:rPr lang="en-US" b="1" dirty="0" smtClean="0"/>
              <a:t> </a:t>
            </a:r>
            <a:r>
              <a:rPr lang="en-US" b="1" dirty="0"/>
              <a:t>Student Planner</a:t>
            </a:r>
            <a:r>
              <a:rPr lang="en-US" b="1" dirty="0" smtClean="0"/>
              <a:t>:</a:t>
            </a:r>
            <a:r>
              <a:rPr lang="en-US" dirty="0" smtClean="0"/>
              <a:t> </a:t>
            </a:r>
            <a:r>
              <a:rPr lang="en-US" dirty="0">
                <a:hlinkClick r:id="rId7"/>
              </a:rPr>
              <a:t>Android</a:t>
            </a:r>
            <a:r>
              <a:rPr lang="en-US" dirty="0"/>
              <a:t> </a:t>
            </a:r>
            <a:r>
              <a:rPr lang="en-US" dirty="0" smtClean="0"/>
              <a:t>     	(free</a:t>
            </a:r>
            <a:r>
              <a:rPr lang="en-US" dirty="0"/>
              <a:t>) and </a:t>
            </a:r>
            <a:r>
              <a:rPr lang="en-US" dirty="0">
                <a:hlinkClick r:id="rId8"/>
              </a:rPr>
              <a:t>iOS</a:t>
            </a:r>
            <a:r>
              <a:rPr lang="en-US" dirty="0"/>
              <a:t> (free</a:t>
            </a:r>
            <a:r>
              <a:rPr lang="en-US" dirty="0" smtClean="0"/>
              <a:t>)</a:t>
            </a:r>
            <a:endParaRPr lang="en-US" dirty="0"/>
          </a:p>
          <a:p>
            <a:endParaRPr lang="en-US" dirty="0"/>
          </a:p>
          <a:p>
            <a:pPr marL="457200" lvl="1" indent="0">
              <a:buNone/>
            </a:pPr>
            <a:endParaRPr lang="en-US" sz="3200" dirty="0"/>
          </a:p>
          <a:p>
            <a:pPr marL="457200" lvl="1" indent="0">
              <a:buNone/>
            </a:pPr>
            <a:endParaRPr lang="en-US" dirty="0"/>
          </a:p>
          <a:p>
            <a:pPr marL="457200" lvl="1" indent="0">
              <a:buNone/>
            </a:pPr>
            <a:endParaRPr lang="en-US" b="1" dirty="0"/>
          </a:p>
          <a:p>
            <a:endParaRPr lang="en-US" dirty="0"/>
          </a:p>
        </p:txBody>
      </p:sp>
    </p:spTree>
    <p:extLst>
      <p:ext uri="{BB962C8B-B14F-4D97-AF65-F5344CB8AC3E}">
        <p14:creationId xmlns:p14="http://schemas.microsoft.com/office/powerpoint/2010/main" val="2663544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prstGeom prst="rect">
            <a:avLst/>
          </a:prstGeom>
        </p:spPr>
        <p:txBody>
          <a:bodyPr/>
          <a:lstStyle>
            <a:lvl1pPr defTabSz="384047">
              <a:defRPr sz="2700"/>
            </a:lvl1pPr>
          </a:lstStyle>
          <a:p>
            <a:r>
              <a:t>Apps to Reduce Stress in the Moment</a:t>
            </a:r>
          </a:p>
        </p:txBody>
      </p:sp>
      <p:sp>
        <p:nvSpPr>
          <p:cNvPr id="221" name="Shape 221"/>
          <p:cNvSpPr>
            <a:spLocks noGrp="1"/>
          </p:cNvSpPr>
          <p:nvPr>
            <p:ph type="body" idx="1"/>
          </p:nvPr>
        </p:nvSpPr>
        <p:spPr>
          <a:xfrm>
            <a:off x="914400" y="1933410"/>
            <a:ext cx="7772400" cy="4073690"/>
          </a:xfrm>
          <a:prstGeom prst="rect">
            <a:avLst/>
          </a:prstGeom>
        </p:spPr>
        <p:txBody>
          <a:bodyPr/>
          <a:lstStyle/>
          <a:p>
            <a:pPr>
              <a:spcBef>
                <a:spcPts val="1200"/>
              </a:spcBef>
            </a:pPr>
            <a:r>
              <a:t>SAM Self-help Anxiety Management</a:t>
            </a:r>
          </a:p>
          <a:p>
            <a:pPr>
              <a:spcBef>
                <a:spcPts val="1200"/>
              </a:spcBef>
            </a:pPr>
            <a:r>
              <a:t>Sosh Relax</a:t>
            </a:r>
          </a:p>
          <a:p>
            <a:pPr>
              <a:spcBef>
                <a:spcPts val="1200"/>
              </a:spcBef>
            </a:pPr>
            <a:r>
              <a:t>Breathe2Relax</a:t>
            </a:r>
          </a:p>
          <a:p>
            <a:pPr>
              <a:spcBef>
                <a:spcPts val="1200"/>
              </a:spcBef>
            </a:pPr>
            <a:r>
              <a:t>Colorfy, Recolor</a:t>
            </a:r>
          </a:p>
          <a:p>
            <a:pPr>
              <a:spcBef>
                <a:spcPts val="1200"/>
              </a:spcBef>
            </a:pPr>
            <a:r>
              <a:t>MyCalmBeat</a:t>
            </a:r>
          </a:p>
        </p:txBody>
      </p:sp>
      <p:pic>
        <p:nvPicPr>
          <p:cNvPr id="222" name="image10.png"/>
          <p:cNvPicPr>
            <a:picLocks noChangeAspect="1"/>
          </p:cNvPicPr>
          <p:nvPr/>
        </p:nvPicPr>
        <p:blipFill>
          <a:blip r:embed="rId2">
            <a:extLst/>
          </a:blip>
          <a:srcRect b="18950"/>
          <a:stretch>
            <a:fillRect/>
          </a:stretch>
        </p:blipFill>
        <p:spPr>
          <a:xfrm>
            <a:off x="6248400" y="2568479"/>
            <a:ext cx="2644159" cy="3809849"/>
          </a:xfrm>
          <a:prstGeom prst="rect">
            <a:avLst/>
          </a:prstGeom>
          <a:ln w="12700">
            <a:miter lim="400000"/>
          </a:ln>
        </p:spPr>
      </p:pic>
    </p:spTree>
    <p:extLst>
      <p:ext uri="{BB962C8B-B14F-4D97-AF65-F5344CB8AC3E}">
        <p14:creationId xmlns:p14="http://schemas.microsoft.com/office/powerpoint/2010/main" val="192791630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904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title"/>
          </p:nvPr>
        </p:nvSpPr>
        <p:spPr>
          <a:xfrm>
            <a:off x="304800" y="304800"/>
            <a:ext cx="8229601" cy="914400"/>
          </a:xfrm>
          <a:prstGeom prst="rect">
            <a:avLst/>
          </a:prstGeom>
        </p:spPr>
        <p:txBody>
          <a:bodyPr>
            <a:normAutofit/>
          </a:bodyPr>
          <a:lstStyle>
            <a:lvl1pPr defTabSz="361004">
              <a:defRPr sz="2700"/>
            </a:lvl1pPr>
          </a:lstStyle>
          <a:p>
            <a:r>
              <a:rPr sz="4400" dirty="0"/>
              <a:t>Task List Apps</a:t>
            </a:r>
          </a:p>
        </p:txBody>
      </p:sp>
      <p:sp>
        <p:nvSpPr>
          <p:cNvPr id="299" name="Shape 299"/>
          <p:cNvSpPr>
            <a:spLocks noGrp="1"/>
          </p:cNvSpPr>
          <p:nvPr>
            <p:ph type="body" idx="1"/>
          </p:nvPr>
        </p:nvSpPr>
        <p:spPr>
          <a:prstGeom prst="rect">
            <a:avLst/>
          </a:prstGeom>
        </p:spPr>
        <p:txBody>
          <a:bodyPr/>
          <a:lstStyle/>
          <a:p>
            <a:pPr>
              <a:spcBef>
                <a:spcPts val="1200"/>
              </a:spcBef>
            </a:pPr>
            <a:r>
              <a:rPr dirty="0"/>
              <a:t>Reminders: iOS</a:t>
            </a:r>
          </a:p>
          <a:p>
            <a:pPr>
              <a:spcBef>
                <a:spcPts val="1200"/>
              </a:spcBef>
            </a:pPr>
            <a:endParaRPr dirty="0"/>
          </a:p>
          <a:p>
            <a:pPr>
              <a:spcBef>
                <a:spcPts val="1200"/>
              </a:spcBef>
            </a:pPr>
            <a:r>
              <a:rPr dirty="0" err="1"/>
              <a:t>Any.Do</a:t>
            </a:r>
            <a:r>
              <a:rPr dirty="0"/>
              <a:t>:  iOS, Android, web</a:t>
            </a:r>
          </a:p>
          <a:p>
            <a:pPr>
              <a:spcBef>
                <a:spcPts val="1200"/>
              </a:spcBef>
            </a:pPr>
            <a:endParaRPr dirty="0"/>
          </a:p>
          <a:p>
            <a:pPr>
              <a:spcBef>
                <a:spcPts val="1200"/>
              </a:spcBef>
            </a:pPr>
            <a:r>
              <a:rPr dirty="0"/>
              <a:t> </a:t>
            </a:r>
            <a:r>
              <a:rPr lang="en-US" dirty="0"/>
              <a:t>O</a:t>
            </a:r>
            <a:r>
              <a:rPr dirty="0" smtClean="0"/>
              <a:t>thers </a:t>
            </a:r>
            <a:r>
              <a:rPr dirty="0"/>
              <a:t>to review: Sloth - Task Manager, Focus</a:t>
            </a:r>
          </a:p>
        </p:txBody>
      </p:sp>
    </p:spTree>
    <p:extLst>
      <p:ext uri="{BB962C8B-B14F-4D97-AF65-F5344CB8AC3E}">
        <p14:creationId xmlns:p14="http://schemas.microsoft.com/office/powerpoint/2010/main" val="20650748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609600" y="838200"/>
            <a:ext cx="7010400" cy="5333999"/>
          </a:xfrm>
          <a:prstGeom prst="rect">
            <a:avLst/>
          </a:prstGeom>
        </p:spPr>
        <p:txBody>
          <a:bodyPr/>
          <a:lstStyle/>
          <a:p>
            <a:r>
              <a:rPr dirty="0"/>
              <a:t>It's not about the apps...</a:t>
            </a:r>
          </a:p>
        </p:txBody>
      </p:sp>
      <p:sp>
        <p:nvSpPr>
          <p:cNvPr id="250" name="Shape 250"/>
          <p:cNvSpPr>
            <a:spLocks noGrp="1"/>
          </p:cNvSpPr>
          <p:nvPr>
            <p:ph type="body" sz="quarter" idx="1"/>
          </p:nvPr>
        </p:nvSpPr>
        <p:spPr>
          <a:prstGeom prst="rect">
            <a:avLst/>
          </a:prstGeom>
        </p:spPr>
        <p:txBody>
          <a:bodyPr>
            <a:normAutofit/>
          </a:bodyPr>
          <a:lstStyle>
            <a:lvl1pPr>
              <a:defRPr>
                <a:solidFill>
                  <a:srgbClr val="000000"/>
                </a:solidFill>
              </a:defRPr>
            </a:lvl1pPr>
          </a:lstStyle>
          <a:p>
            <a:r>
              <a:rPr sz="4000" dirty="0"/>
              <a:t>But supporting the person's needs through technology.</a:t>
            </a:r>
          </a:p>
        </p:txBody>
      </p:sp>
    </p:spTree>
    <p:extLst>
      <p:ext uri="{BB962C8B-B14F-4D97-AF65-F5344CB8AC3E}">
        <p14:creationId xmlns:p14="http://schemas.microsoft.com/office/powerpoint/2010/main" val="33218447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 Resources</a:t>
            </a:r>
            <a:endParaRPr lang="en-US" dirty="0"/>
          </a:p>
        </p:txBody>
      </p:sp>
      <p:sp>
        <p:nvSpPr>
          <p:cNvPr id="3" name="Content Placeholder 2"/>
          <p:cNvSpPr>
            <a:spLocks noGrp="1"/>
          </p:cNvSpPr>
          <p:nvPr>
            <p:ph idx="1"/>
          </p:nvPr>
        </p:nvSpPr>
        <p:spPr/>
        <p:txBody>
          <a:bodyPr/>
          <a:lstStyle/>
          <a:p>
            <a:r>
              <a:rPr lang="en-US" dirty="0" smtClean="0"/>
              <a:t>Department for Aging and Rehabilitation Services – DARS</a:t>
            </a:r>
          </a:p>
          <a:p>
            <a:r>
              <a:rPr lang="en-US" dirty="0" smtClean="0"/>
              <a:t>Assistive Technology Evaluation</a:t>
            </a:r>
          </a:p>
          <a:p>
            <a:r>
              <a:rPr lang="en-US" dirty="0" smtClean="0"/>
              <a:t>Disability Services at the college</a:t>
            </a:r>
          </a:p>
          <a:p>
            <a:r>
              <a:rPr lang="en-US" dirty="0" smtClean="0"/>
              <a:t>Virginia Assistive Technology Services – VATS</a:t>
            </a:r>
          </a:p>
          <a:p>
            <a:r>
              <a:rPr lang="en-US" dirty="0" smtClean="0"/>
              <a:t>AT Loan fund</a:t>
            </a:r>
          </a:p>
          <a:p>
            <a:endParaRPr lang="en-US" dirty="0"/>
          </a:p>
        </p:txBody>
      </p:sp>
    </p:spTree>
    <p:extLst>
      <p:ext uri="{BB962C8B-B14F-4D97-AF65-F5344CB8AC3E}">
        <p14:creationId xmlns:p14="http://schemas.microsoft.com/office/powerpoint/2010/main" val="2594882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JAN – Job Accommodation Network www.askjan.org</a:t>
            </a:r>
          </a:p>
          <a:p>
            <a:pPr marL="0" indent="0">
              <a:buNone/>
            </a:pPr>
            <a:endParaRPr lang="en-US" dirty="0"/>
          </a:p>
          <a:p>
            <a:r>
              <a:rPr lang="en-US" b="1" dirty="0"/>
              <a:t>School-Based Occupational Therapists’ Perspectives on Using </a:t>
            </a:r>
            <a:r>
              <a:rPr lang="en-US" b="1" dirty="0" smtClean="0"/>
              <a:t>iPads </a:t>
            </a:r>
          </a:p>
          <a:p>
            <a:pPr marL="0" indent="0">
              <a:buNone/>
            </a:pPr>
            <a:r>
              <a:rPr lang="en-US" b="1" dirty="0"/>
              <a:t>	</a:t>
            </a:r>
            <a:r>
              <a:rPr lang="en-US" dirty="0" err="1"/>
              <a:t>Clabia</a:t>
            </a:r>
            <a:r>
              <a:rPr lang="en-US" dirty="0"/>
              <a:t>, M., Collins, A., Cully, K., Keys, D., &amp; </a:t>
            </a:r>
            <a:r>
              <a:rPr lang="en-US" dirty="0" err="1"/>
              <a:t>Pagnotta</a:t>
            </a:r>
            <a:r>
              <a:rPr lang="en-US" dirty="0"/>
              <a:t>, K. (2016). School-based occupational therapists’ perspectives on using iPads.</a:t>
            </a:r>
            <a:r>
              <a:rPr lang="en-US" i="1" dirty="0"/>
              <a:t> OT Practice, 21</a:t>
            </a:r>
            <a:r>
              <a:rPr lang="en-US" dirty="0"/>
              <a:t>(18), 18–21</a:t>
            </a:r>
          </a:p>
          <a:p>
            <a:pPr marL="0" indent="0">
              <a:buNone/>
            </a:pPr>
            <a:endParaRPr lang="en-US" dirty="0"/>
          </a:p>
          <a:p>
            <a:pPr marL="0" indent="0">
              <a:buNone/>
            </a:pPr>
            <a:endParaRPr lang="en-US" dirty="0" smtClean="0"/>
          </a:p>
          <a:p>
            <a:pPr marL="0" indent="0">
              <a:buNone/>
            </a:pPr>
            <a:endParaRPr lang="en-US" dirty="0"/>
          </a:p>
        </p:txBody>
      </p:sp>
      <p:sp>
        <p:nvSpPr>
          <p:cNvPr id="6" name="Content Placeholder 5"/>
          <p:cNvSpPr>
            <a:spLocks noGrp="1"/>
          </p:cNvSpPr>
          <p:nvPr>
            <p:ph sz="half" idx="2"/>
          </p:nvPr>
        </p:nvSpPr>
        <p:spPr/>
        <p:txBody>
          <a:bodyPr>
            <a:normAutofit fontScale="85000" lnSpcReduction="10000"/>
          </a:bodyPr>
          <a:lstStyle/>
          <a:p>
            <a:pPr defTabSz="416051">
              <a:lnSpc>
                <a:spcPct val="90000"/>
              </a:lnSpc>
              <a:defRPr sz="2100"/>
            </a:pPr>
            <a:r>
              <a:rPr lang="en-US" sz="3200" dirty="0"/>
              <a:t>Panicked to </a:t>
            </a:r>
            <a:r>
              <a:rPr lang="en-US" sz="3200" dirty="0" smtClean="0"/>
              <a:t>Productive</a:t>
            </a:r>
          </a:p>
          <a:p>
            <a:pPr marL="0" indent="0" defTabSz="416051">
              <a:lnSpc>
                <a:spcPct val="90000"/>
              </a:lnSpc>
              <a:buNone/>
              <a:defRPr sz="2100"/>
            </a:pPr>
            <a:r>
              <a:rPr lang="en-US" sz="3200" dirty="0" smtClean="0"/>
              <a:t>Carrie </a:t>
            </a:r>
            <a:r>
              <a:rPr lang="en-US" sz="3200" dirty="0"/>
              <a:t>Clawson, OTR/L, ATP</a:t>
            </a:r>
          </a:p>
          <a:p>
            <a:pPr marL="0" indent="0" defTabSz="416051">
              <a:lnSpc>
                <a:spcPct val="90000"/>
              </a:lnSpc>
              <a:spcBef>
                <a:spcPts val="300"/>
              </a:spcBef>
              <a:buNone/>
              <a:defRPr sz="1600"/>
            </a:pPr>
            <a:r>
              <a:rPr lang="en-US" sz="3200" dirty="0"/>
              <a:t>Assistive Technology Specialist Virginia </a:t>
            </a:r>
            <a:r>
              <a:rPr lang="en-US" sz="3200" dirty="0" err="1"/>
              <a:t>Dept</a:t>
            </a:r>
            <a:r>
              <a:rPr lang="en-US" sz="3200" dirty="0"/>
              <a:t> for Aging and Rehab Services</a:t>
            </a:r>
          </a:p>
          <a:p>
            <a:endParaRPr lang="en-US" sz="3200" dirty="0" smtClean="0"/>
          </a:p>
          <a:p>
            <a:r>
              <a:rPr lang="en-US" dirty="0"/>
              <a:t>NAMI, the National Alliance on Mental Illness</a:t>
            </a:r>
            <a:endParaRPr lang="en-US" sz="3200" dirty="0"/>
          </a:p>
        </p:txBody>
      </p:sp>
    </p:spTree>
    <p:extLst>
      <p:ext uri="{BB962C8B-B14F-4D97-AF65-F5344CB8AC3E}">
        <p14:creationId xmlns:p14="http://schemas.microsoft.com/office/powerpoint/2010/main" val="181102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Disclosure</a:t>
            </a:r>
            <a:endParaRPr lang="en-US" dirty="0"/>
          </a:p>
        </p:txBody>
      </p:sp>
      <p:sp>
        <p:nvSpPr>
          <p:cNvPr id="3" name="Content Placeholder 2"/>
          <p:cNvSpPr>
            <a:spLocks noGrp="1"/>
          </p:cNvSpPr>
          <p:nvPr>
            <p:ph idx="1"/>
          </p:nvPr>
        </p:nvSpPr>
        <p:spPr/>
        <p:txBody>
          <a:bodyPr/>
          <a:lstStyle/>
          <a:p>
            <a:r>
              <a:rPr lang="en-US" dirty="0" smtClean="0"/>
              <a:t>What is this?</a:t>
            </a:r>
          </a:p>
          <a:p>
            <a:endParaRPr lang="en-US" dirty="0"/>
          </a:p>
          <a:p>
            <a:r>
              <a:rPr lang="en-US" dirty="0" smtClean="0"/>
              <a:t>Why would this be difficult for individuals with disabilities?</a:t>
            </a:r>
          </a:p>
          <a:p>
            <a:endParaRPr lang="en-US" dirty="0"/>
          </a:p>
          <a:p>
            <a:r>
              <a:rPr lang="en-US" dirty="0" smtClean="0"/>
              <a:t>When would Self Disclosure be recommended?</a:t>
            </a:r>
            <a:endParaRPr lang="en-US" dirty="0"/>
          </a:p>
        </p:txBody>
      </p:sp>
    </p:spTree>
    <p:extLst>
      <p:ext uri="{BB962C8B-B14F-4D97-AF65-F5344CB8AC3E}">
        <p14:creationId xmlns:p14="http://schemas.microsoft.com/office/powerpoint/2010/main" val="2696046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Feedback</a:t>
            </a:r>
            <a:endParaRPr lang="en-US" dirty="0"/>
          </a:p>
        </p:txBody>
      </p:sp>
      <p:pic>
        <p:nvPicPr>
          <p:cNvPr id="3074" name="Picture 2" descr="C:\Users\nzy37462\AppData\Local\Microsoft\Windows\Temporary Internet Files\Content.IE5\GHEYS95I\cloud-computing-questions[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600200"/>
            <a:ext cx="452923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92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a:t>Kate Kaegi</a:t>
            </a:r>
            <a:r>
              <a:rPr lang="en-US" dirty="0" smtClean="0"/>
              <a:t> </a:t>
            </a:r>
          </a:p>
          <a:p>
            <a:r>
              <a:rPr lang="en-US" dirty="0" smtClean="0">
                <a:hlinkClick r:id="rId2"/>
              </a:rPr>
              <a:t>Kate.kaegi@dars.virginia.gov</a:t>
            </a:r>
            <a:endParaRPr lang="en-US" dirty="0" smtClean="0"/>
          </a:p>
          <a:p>
            <a:endParaRPr lang="en-US" dirty="0"/>
          </a:p>
          <a:p>
            <a:r>
              <a:rPr lang="en-US" dirty="0" smtClean="0"/>
              <a:t>Paula Martin</a:t>
            </a:r>
          </a:p>
          <a:p>
            <a:r>
              <a:rPr lang="en-US" dirty="0" smtClean="0">
                <a:hlinkClick r:id="rId3"/>
              </a:rPr>
              <a:t>paula.martin@dars.virginia.gov</a:t>
            </a:r>
            <a:endParaRPr lang="en-US" dirty="0" smtClean="0"/>
          </a:p>
          <a:p>
            <a:endParaRPr lang="en-US" dirty="0" smtClean="0"/>
          </a:p>
        </p:txBody>
      </p:sp>
    </p:spTree>
    <p:extLst>
      <p:ext uri="{BB962C8B-B14F-4D97-AF65-F5344CB8AC3E}">
        <p14:creationId xmlns:p14="http://schemas.microsoft.com/office/powerpoint/2010/main" val="1382705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Asking difficult questions</a:t>
            </a:r>
            <a:br>
              <a:rPr lang="en-US" dirty="0" smtClean="0"/>
            </a:br>
            <a:r>
              <a:rPr lang="en-US" dirty="0" smtClean="0"/>
              <a:t>or Can you?</a:t>
            </a:r>
            <a:endParaRPr lang="en-US" dirty="0"/>
          </a:p>
        </p:txBody>
      </p:sp>
      <p:pic>
        <p:nvPicPr>
          <p:cNvPr id="1026" name="Picture 2" descr="C:\Users\nzy37462\AppData\Local\Microsoft\Windows\Temporary Internet Files\Content.IE5\Z5RX4OSX\cloud-computing-questions[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905000"/>
            <a:ext cx="452923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00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a:t>
            </a:r>
            <a:r>
              <a:rPr lang="en-US" dirty="0" smtClean="0"/>
              <a:t>Spectrum Disorder (ASD)</a:t>
            </a:r>
            <a:endParaRPr lang="en-US" dirty="0"/>
          </a:p>
        </p:txBody>
      </p:sp>
      <p:sp>
        <p:nvSpPr>
          <p:cNvPr id="3" name="Content Placeholder 2"/>
          <p:cNvSpPr>
            <a:spLocks noGrp="1"/>
          </p:cNvSpPr>
          <p:nvPr>
            <p:ph idx="1"/>
          </p:nvPr>
        </p:nvSpPr>
        <p:spPr/>
        <p:txBody>
          <a:bodyPr>
            <a:normAutofit lnSpcReduction="10000"/>
          </a:bodyPr>
          <a:lstStyle/>
          <a:p>
            <a:r>
              <a:rPr lang="en-US" dirty="0" smtClean="0"/>
              <a:t>Is </a:t>
            </a:r>
            <a:r>
              <a:rPr lang="en-US" dirty="0"/>
              <a:t>a </a:t>
            </a:r>
            <a:r>
              <a:rPr lang="en-US" dirty="0" smtClean="0"/>
              <a:t> developmental disorder that </a:t>
            </a:r>
            <a:r>
              <a:rPr lang="en-US" dirty="0"/>
              <a:t>can cause significant social, communication and behavioral challenges. </a:t>
            </a:r>
            <a:endParaRPr lang="en-US" dirty="0" smtClean="0"/>
          </a:p>
          <a:p>
            <a:r>
              <a:rPr lang="en-US" dirty="0" smtClean="0"/>
              <a:t>There </a:t>
            </a:r>
            <a:r>
              <a:rPr lang="en-US" dirty="0"/>
              <a:t>is often nothing about how people with ASD look that sets them apart from other people, but people with ASD may communicate, interact, behave, and learn in ways that are different from most other people. </a:t>
            </a:r>
            <a:endParaRPr lang="en-US" dirty="0" smtClean="0"/>
          </a:p>
          <a:p>
            <a:pPr marL="0" indent="0">
              <a:buNone/>
            </a:pPr>
            <a:r>
              <a:rPr lang="en-US" sz="1000" dirty="0">
                <a:hlinkClick r:id="rId3"/>
              </a:rPr>
              <a:t>https://</a:t>
            </a:r>
            <a:r>
              <a:rPr lang="en-US" sz="1000" dirty="0" smtClean="0">
                <a:hlinkClick r:id="rId3"/>
              </a:rPr>
              <a:t>www.cdc.gov/ncbddd/autism/facts.html</a:t>
            </a:r>
            <a:r>
              <a:rPr lang="en-US" sz="1000" dirty="0" smtClean="0"/>
              <a:t> </a:t>
            </a:r>
          </a:p>
          <a:p>
            <a:pPr marL="0" indent="0">
              <a:buNone/>
            </a:pPr>
            <a:endParaRPr lang="en-US" dirty="0"/>
          </a:p>
        </p:txBody>
      </p:sp>
    </p:spTree>
    <p:extLst>
      <p:ext uri="{BB962C8B-B14F-4D97-AF65-F5344CB8AC3E}">
        <p14:creationId xmlns:p14="http://schemas.microsoft.com/office/powerpoint/2010/main" val="3918174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a:t>
            </a:r>
            <a:r>
              <a:rPr lang="en-US" dirty="0" smtClean="0"/>
              <a:t>Spectrum - Strengths</a:t>
            </a:r>
            <a:endParaRPr lang="en-US" dirty="0"/>
          </a:p>
        </p:txBody>
      </p:sp>
      <p:sp>
        <p:nvSpPr>
          <p:cNvPr id="3" name="Content Placeholder 2"/>
          <p:cNvSpPr>
            <a:spLocks noGrp="1"/>
          </p:cNvSpPr>
          <p:nvPr>
            <p:ph idx="1"/>
          </p:nvPr>
        </p:nvSpPr>
        <p:spPr/>
        <p:txBody>
          <a:bodyPr>
            <a:normAutofit lnSpcReduction="10000"/>
          </a:bodyPr>
          <a:lstStyle/>
          <a:p>
            <a:pPr lvl="0"/>
            <a:r>
              <a:rPr lang="en-US" dirty="0"/>
              <a:t>Tend to be visual learners</a:t>
            </a:r>
          </a:p>
          <a:p>
            <a:pPr lvl="0"/>
            <a:r>
              <a:rPr lang="en-US" dirty="0"/>
              <a:t>Skilled rote memory</a:t>
            </a:r>
          </a:p>
          <a:p>
            <a:pPr lvl="0"/>
            <a:r>
              <a:rPr lang="en-US" dirty="0"/>
              <a:t>M</a:t>
            </a:r>
            <a:r>
              <a:rPr lang="en-US" dirty="0" smtClean="0"/>
              <a:t>ath skills tend to be high</a:t>
            </a:r>
            <a:endParaRPr lang="en-US" dirty="0"/>
          </a:p>
          <a:p>
            <a:pPr lvl="0"/>
            <a:r>
              <a:rPr lang="en-US" dirty="0"/>
              <a:t>Diverse perspective to problem- solving</a:t>
            </a:r>
          </a:p>
          <a:p>
            <a:pPr lvl="0"/>
            <a:r>
              <a:rPr lang="en-US" dirty="0"/>
              <a:t>Can be meticulous with their work</a:t>
            </a:r>
          </a:p>
          <a:p>
            <a:pPr lvl="0"/>
            <a:r>
              <a:rPr lang="en-US" dirty="0"/>
              <a:t>Eye for detail</a:t>
            </a:r>
          </a:p>
          <a:p>
            <a:pPr lvl="0"/>
            <a:r>
              <a:rPr lang="en-US" dirty="0"/>
              <a:t>Uniquely logical way of thinking – arrive at practical solutions</a:t>
            </a:r>
          </a:p>
          <a:p>
            <a:endParaRPr lang="en-US" dirty="0"/>
          </a:p>
        </p:txBody>
      </p:sp>
    </p:spTree>
    <p:extLst>
      <p:ext uri="{BB962C8B-B14F-4D97-AF65-F5344CB8AC3E}">
        <p14:creationId xmlns:p14="http://schemas.microsoft.com/office/powerpoint/2010/main" val="4241880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Autism </a:t>
            </a:r>
            <a:r>
              <a:rPr lang="en-US" dirty="0" smtClean="0"/>
              <a:t>Spectrum - Underdeveloped</a:t>
            </a:r>
            <a:endParaRPr lang="en-US" dirty="0"/>
          </a:p>
        </p:txBody>
      </p:sp>
      <p:sp>
        <p:nvSpPr>
          <p:cNvPr id="3" name="Content Placeholder 2"/>
          <p:cNvSpPr>
            <a:spLocks noGrp="1"/>
          </p:cNvSpPr>
          <p:nvPr>
            <p:ph idx="1"/>
          </p:nvPr>
        </p:nvSpPr>
        <p:spPr/>
        <p:txBody>
          <a:bodyPr/>
          <a:lstStyle/>
          <a:p>
            <a:r>
              <a:rPr lang="en-US" dirty="0"/>
              <a:t>Academic Skills</a:t>
            </a:r>
          </a:p>
          <a:p>
            <a:r>
              <a:rPr lang="en-US" dirty="0"/>
              <a:t>Self Care</a:t>
            </a:r>
          </a:p>
          <a:p>
            <a:r>
              <a:rPr lang="en-US" dirty="0"/>
              <a:t>Social Competence</a:t>
            </a:r>
          </a:p>
          <a:p>
            <a:r>
              <a:rPr lang="en-US" dirty="0"/>
              <a:t>Self Advocacy</a:t>
            </a:r>
          </a:p>
          <a:p>
            <a:r>
              <a:rPr lang="en-US" dirty="0"/>
              <a:t>Career Preparation</a:t>
            </a:r>
          </a:p>
          <a:p>
            <a:endParaRPr lang="en-US" dirty="0"/>
          </a:p>
          <a:p>
            <a:endParaRPr lang="en-US" dirty="0"/>
          </a:p>
        </p:txBody>
      </p:sp>
    </p:spTree>
    <p:extLst>
      <p:ext uri="{BB962C8B-B14F-4D97-AF65-F5344CB8AC3E}">
        <p14:creationId xmlns:p14="http://schemas.microsoft.com/office/powerpoint/2010/main" val="1473996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t>
            </a:r>
            <a:r>
              <a:rPr lang="en-US" dirty="0" smtClean="0"/>
              <a:t>Conditions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are the 10 </a:t>
            </a:r>
            <a:r>
              <a:rPr lang="en-US" dirty="0"/>
              <a:t>characteristics of people who are </a:t>
            </a:r>
            <a:r>
              <a:rPr lang="en-US" u="sng" dirty="0"/>
              <a:t>mentally </a:t>
            </a:r>
            <a:r>
              <a:rPr lang="en-US" u="sng" dirty="0" smtClean="0"/>
              <a:t>healthy </a:t>
            </a:r>
            <a:r>
              <a:rPr lang="en-US" dirty="0" smtClean="0"/>
              <a:t>(according to the National </a:t>
            </a:r>
            <a:r>
              <a:rPr lang="en-US" dirty="0"/>
              <a:t>Mental Health </a:t>
            </a:r>
            <a:r>
              <a:rPr lang="en-US" dirty="0" smtClean="0"/>
              <a:t>Association)?</a:t>
            </a:r>
          </a:p>
          <a:p>
            <a:pPr marL="0" indent="0">
              <a:buNone/>
            </a:pPr>
            <a:endParaRPr lang="en-US" dirty="0"/>
          </a:p>
          <a:p>
            <a:pPr marL="0" indent="0">
              <a:buNone/>
            </a:pPr>
            <a:r>
              <a:rPr lang="en-US" dirty="0" smtClean="0"/>
              <a:t>Name some mental health disorders…</a:t>
            </a:r>
            <a:endParaRPr lang="en-US" dirty="0"/>
          </a:p>
          <a:p>
            <a:endParaRPr lang="en-US" dirty="0"/>
          </a:p>
        </p:txBody>
      </p:sp>
    </p:spTree>
    <p:extLst>
      <p:ext uri="{BB962C8B-B14F-4D97-AF65-F5344CB8AC3E}">
        <p14:creationId xmlns:p14="http://schemas.microsoft.com/office/powerpoint/2010/main" val="444841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1536</Words>
  <Application>Microsoft Office PowerPoint</Application>
  <PresentationFormat>On-screen Show (4:3)</PresentationFormat>
  <Paragraphs>301</Paragraphs>
  <Slides>41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Custom Design</vt:lpstr>
      <vt:lpstr>Classroom, Workplace and Beyond!   </vt:lpstr>
      <vt:lpstr>What we’re going to talk about</vt:lpstr>
      <vt:lpstr>Etiquette</vt:lpstr>
      <vt:lpstr>Self Disclosure</vt:lpstr>
      <vt:lpstr>Asking difficult questions or Can you?</vt:lpstr>
      <vt:lpstr>Autism Spectrum Disorder (ASD)</vt:lpstr>
      <vt:lpstr>Autism Spectrum - Strengths</vt:lpstr>
      <vt:lpstr>Autism Spectrum - Underdeveloped</vt:lpstr>
      <vt:lpstr>Mental Health Conditions</vt:lpstr>
      <vt:lpstr>Mental Health Conditions - Strengths</vt:lpstr>
      <vt:lpstr>Mental Health Conditions - Signs</vt:lpstr>
      <vt:lpstr>Learning Disabilities</vt:lpstr>
      <vt:lpstr>LD Characteristics</vt:lpstr>
      <vt:lpstr>Types of Learning Disorders</vt:lpstr>
      <vt:lpstr>Related Disorders</vt:lpstr>
      <vt:lpstr>Questions and Feedback</vt:lpstr>
      <vt:lpstr>Accommodations</vt:lpstr>
      <vt:lpstr>Issues that may Develop</vt:lpstr>
      <vt:lpstr>Reading Accommodations</vt:lpstr>
      <vt:lpstr>Alternative Input Devices</vt:lpstr>
      <vt:lpstr>Maintaining Concentration Audibly</vt:lpstr>
      <vt:lpstr>Reduce Visual Distractions</vt:lpstr>
      <vt:lpstr>Organization Assistance:</vt:lpstr>
      <vt:lpstr>Speaking / communication</vt:lpstr>
      <vt:lpstr>Picture instructions </vt:lpstr>
      <vt:lpstr>Atypical Body Movements</vt:lpstr>
      <vt:lpstr>Time Management:</vt:lpstr>
      <vt:lpstr>Memory</vt:lpstr>
      <vt:lpstr>Stress Management</vt:lpstr>
      <vt:lpstr>Sensory</vt:lpstr>
      <vt:lpstr>Company Structure</vt:lpstr>
      <vt:lpstr>Apps</vt:lpstr>
      <vt:lpstr>Apps</vt:lpstr>
      <vt:lpstr>Apps to Reduce Stress in the Moment</vt:lpstr>
      <vt:lpstr>PowerPoint Presentation</vt:lpstr>
      <vt:lpstr>Task List Apps</vt:lpstr>
      <vt:lpstr>It's not about the apps...</vt:lpstr>
      <vt:lpstr>Accommodation Resources</vt:lpstr>
      <vt:lpstr>References</vt:lpstr>
      <vt:lpstr>Questions and Feedback</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Mcelfresh, Betsy (DARS)</dc:creator>
  <cp:lastModifiedBy> </cp:lastModifiedBy>
  <cp:revision>78</cp:revision>
  <dcterms:created xsi:type="dcterms:W3CDTF">2016-09-21T15:29:04Z</dcterms:created>
  <dcterms:modified xsi:type="dcterms:W3CDTF">2021-05-21T22:18:40Z</dcterms:modified>
</cp:coreProperties>
</file>